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  <p:sldMasterId id="2147483678" r:id="rId2"/>
  </p:sldMasterIdLst>
  <p:notesMasterIdLst>
    <p:notesMasterId r:id="rId29"/>
  </p:notesMasterIdLst>
  <p:sldIdLst>
    <p:sldId id="256" r:id="rId3"/>
    <p:sldId id="258" r:id="rId4"/>
    <p:sldId id="259" r:id="rId5"/>
    <p:sldId id="260" r:id="rId6"/>
    <p:sldId id="262" r:id="rId7"/>
    <p:sldId id="268" r:id="rId8"/>
    <p:sldId id="267" r:id="rId9"/>
    <p:sldId id="265" r:id="rId10"/>
    <p:sldId id="286" r:id="rId11"/>
    <p:sldId id="285" r:id="rId12"/>
    <p:sldId id="266" r:id="rId13"/>
    <p:sldId id="287" r:id="rId14"/>
    <p:sldId id="288" r:id="rId15"/>
    <p:sldId id="289" r:id="rId16"/>
    <p:sldId id="271" r:id="rId17"/>
    <p:sldId id="270" r:id="rId18"/>
    <p:sldId id="274" r:id="rId19"/>
    <p:sldId id="294" r:id="rId20"/>
    <p:sldId id="293" r:id="rId21"/>
    <p:sldId id="295" r:id="rId22"/>
    <p:sldId id="296" r:id="rId23"/>
    <p:sldId id="291" r:id="rId24"/>
    <p:sldId id="290" r:id="rId25"/>
    <p:sldId id="277" r:id="rId26"/>
    <p:sldId id="283" r:id="rId27"/>
    <p:sldId id="292" r:id="rId28"/>
  </p:sldIdLst>
  <p:sldSz cx="9144000" cy="5143500" type="screen16x9"/>
  <p:notesSz cx="6858000" cy="9144000"/>
  <p:embeddedFontLst>
    <p:embeddedFont>
      <p:font typeface="Exo 2" panose="02020500000000000000" charset="0"/>
      <p:regular r:id="rId30"/>
      <p:bold r:id="rId31"/>
      <p:italic r:id="rId32"/>
      <p:boldItalic r:id="rId33"/>
    </p:embeddedFont>
    <p:embeddedFont>
      <p:font typeface="Fira Sans Extra Condensed Medium" panose="02020500000000000000" charset="0"/>
      <p:regular r:id="rId34"/>
      <p:bold r:id="rId35"/>
      <p:italic r:id="rId36"/>
      <p:boldItalic r:id="rId37"/>
    </p:embeddedFont>
    <p:embeddedFont>
      <p:font typeface="Proxima Nova" panose="02020500000000000000" charset="0"/>
      <p:regular r:id="rId38"/>
      <p:bold r:id="rId39"/>
      <p:italic r:id="rId40"/>
      <p:boldItalic r:id="rId41"/>
    </p:embeddedFont>
    <p:embeddedFont>
      <p:font typeface="Proxima Nova Semibold" panose="02020500000000000000" charset="0"/>
      <p:regular r:id="rId42"/>
      <p:bold r:id="rId43"/>
      <p:boldItalic r:id="rId44"/>
    </p:embeddedFont>
    <p:embeddedFont>
      <p:font typeface="Roboto Condensed Light" panose="02020500000000000000" charset="0"/>
      <p:regular r:id="rId45"/>
      <p:bold r:id="rId46"/>
      <p:italic r:id="rId47"/>
      <p:boldItalic r:id="rId48"/>
    </p:embeddedFont>
    <p:embeddedFont>
      <p:font typeface="微軟正黑體" panose="020B0604030504040204" pitchFamily="34" charset="-120"/>
      <p:regular r:id="rId49"/>
      <p:bold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343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D631ACE-E65E-462C-B191-E0186463049E}">
  <a:tblStyle styleId="{9D631ACE-E65E-462C-B191-E018646304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3" d="100"/>
          <a:sy n="143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10.fntdata"/><Relationship Id="rId21" Type="http://schemas.openxmlformats.org/officeDocument/2006/relationships/slide" Target="slides/slide19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8" Type="http://schemas.openxmlformats.org/officeDocument/2006/relationships/slide" Target="slides/slide6.xml"/><Relationship Id="rId51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20" Type="http://schemas.openxmlformats.org/officeDocument/2006/relationships/slide" Target="slides/slide18.xml"/><Relationship Id="rId41" Type="http://schemas.openxmlformats.org/officeDocument/2006/relationships/font" Target="fonts/font12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7.fntdata"/><Relationship Id="rId49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45563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7397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18408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20443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9baafe93df_0_7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9baafe93df_0_7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9baafe93df_0_8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9baafe93df_0_8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9baafe93df_0_8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9baafe93df_0_8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2798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322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8739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9750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9baafe93df_0_9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9baafe93df_0_9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23433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baafe93df_0_7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baafe93df_0_7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21315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9baafe93df_0_9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9baafe93df_0_9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1bf284e52_0_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1bf284e52_0_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a1bf284e52_0_80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a1bf284e52_0_80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39524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9baafe93df_0_4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9baafe93df_0_4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baafe93df_0_6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baafe93df_0_6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9baafe93df_0_6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9baafe93df_0_6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9baafe93df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9baafe93df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5917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CUSTOM_5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6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6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CUSTOM_1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7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CUSTOM_17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8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18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8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1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07" name="Google Shape;107;p22"/>
          <p:cNvSpPr txBox="1">
            <a:spLocks noGrp="1"/>
          </p:cNvSpPr>
          <p:nvPr>
            <p:ph type="ctrTitle" idx="2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8" name="Google Shape;108;p22"/>
          <p:cNvSpPr txBox="1">
            <a:spLocks noGrp="1"/>
          </p:cNvSpPr>
          <p:nvPr>
            <p:ph type="subTitle" idx="1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09" name="Google Shape;109;p22"/>
          <p:cNvSpPr txBox="1">
            <a:spLocks noGrp="1"/>
          </p:cNvSpPr>
          <p:nvPr>
            <p:ph type="ctrTitle" idx="3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subTitle" idx="4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ctrTitle" idx="5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ubTitle" idx="6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ctrTitle" idx="7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subTitle" idx="8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ctrTitle" idx="9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subTitle" idx="13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 idx="14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subTitle" idx="15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6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3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6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18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7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9" name="Google Shape;129;p27"/>
          <p:cNvSpPr txBox="1">
            <a:spLocks noGrp="1"/>
          </p:cNvSpPr>
          <p:nvPr>
            <p:ph type="title" idx="2" hasCustomPrompt="1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0" name="Google Shape;130;p27"/>
          <p:cNvSpPr txBox="1">
            <a:spLocks noGrp="1"/>
          </p:cNvSpPr>
          <p:nvPr>
            <p:ph type="subTitle" idx="1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title" idx="3" hasCustomPrompt="1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2" name="Google Shape;132;p27"/>
          <p:cNvSpPr txBox="1">
            <a:spLocks noGrp="1"/>
          </p:cNvSpPr>
          <p:nvPr>
            <p:ph type="subTitle" idx="4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133" name="Google Shape;133;p27"/>
          <p:cNvSpPr txBox="1">
            <a:spLocks noGrp="1"/>
          </p:cNvSpPr>
          <p:nvPr>
            <p:ph type="title" idx="5" hasCustomPrompt="1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4" name="Google Shape;134;p27"/>
          <p:cNvSpPr txBox="1">
            <a:spLocks noGrp="1"/>
          </p:cNvSpPr>
          <p:nvPr>
            <p:ph type="subTitle" idx="6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5" name="Google Shape;65;p14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5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6" r:id="rId13"/>
    <p:sldLayoutId id="2147483668" r:id="rId14"/>
    <p:sldLayoutId id="2147483669" r:id="rId15"/>
    <p:sldLayoutId id="2147483671" r:id="rId16"/>
    <p:sldLayoutId id="2147483672" r:id="rId17"/>
    <p:sldLayoutId id="2147483673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141" name="Google Shape;141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jpg"/><Relationship Id="rId18" Type="http://schemas.openxmlformats.org/officeDocument/2006/relationships/image" Target="../media/image44.jpg"/><Relationship Id="rId26" Type="http://schemas.openxmlformats.org/officeDocument/2006/relationships/image" Target="../media/image52.jpg"/><Relationship Id="rId21" Type="http://schemas.openxmlformats.org/officeDocument/2006/relationships/image" Target="../media/image47.jpg"/><Relationship Id="rId34" Type="http://schemas.openxmlformats.org/officeDocument/2006/relationships/image" Target="../media/image60.jpg"/><Relationship Id="rId7" Type="http://schemas.openxmlformats.org/officeDocument/2006/relationships/image" Target="../media/image33.jpg"/><Relationship Id="rId12" Type="http://schemas.openxmlformats.org/officeDocument/2006/relationships/image" Target="../media/image38.jpg"/><Relationship Id="rId17" Type="http://schemas.openxmlformats.org/officeDocument/2006/relationships/image" Target="../media/image43.jpg"/><Relationship Id="rId25" Type="http://schemas.openxmlformats.org/officeDocument/2006/relationships/image" Target="../media/image51.jpg"/><Relationship Id="rId33" Type="http://schemas.openxmlformats.org/officeDocument/2006/relationships/image" Target="../media/image59.jpg"/><Relationship Id="rId38" Type="http://schemas.openxmlformats.org/officeDocument/2006/relationships/image" Target="../media/image64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42.jpg"/><Relationship Id="rId20" Type="http://schemas.openxmlformats.org/officeDocument/2006/relationships/image" Target="../media/image46.jpg"/><Relationship Id="rId29" Type="http://schemas.openxmlformats.org/officeDocument/2006/relationships/image" Target="../media/image55.jp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2.jpg"/><Relationship Id="rId11" Type="http://schemas.openxmlformats.org/officeDocument/2006/relationships/image" Target="../media/image37.jpg"/><Relationship Id="rId24" Type="http://schemas.openxmlformats.org/officeDocument/2006/relationships/image" Target="../media/image50.jpg"/><Relationship Id="rId32" Type="http://schemas.openxmlformats.org/officeDocument/2006/relationships/image" Target="../media/image58.jpg"/><Relationship Id="rId37" Type="http://schemas.openxmlformats.org/officeDocument/2006/relationships/image" Target="../media/image63.jpg"/><Relationship Id="rId5" Type="http://schemas.openxmlformats.org/officeDocument/2006/relationships/image" Target="../media/image31.jpg"/><Relationship Id="rId15" Type="http://schemas.openxmlformats.org/officeDocument/2006/relationships/image" Target="../media/image41.jpg"/><Relationship Id="rId23" Type="http://schemas.openxmlformats.org/officeDocument/2006/relationships/image" Target="../media/image49.jpg"/><Relationship Id="rId28" Type="http://schemas.openxmlformats.org/officeDocument/2006/relationships/image" Target="../media/image54.jpg"/><Relationship Id="rId36" Type="http://schemas.openxmlformats.org/officeDocument/2006/relationships/image" Target="../media/image62.jpg"/><Relationship Id="rId10" Type="http://schemas.openxmlformats.org/officeDocument/2006/relationships/image" Target="../media/image36.jpg"/><Relationship Id="rId19" Type="http://schemas.openxmlformats.org/officeDocument/2006/relationships/image" Target="../media/image45.jpg"/><Relationship Id="rId31" Type="http://schemas.openxmlformats.org/officeDocument/2006/relationships/image" Target="../media/image57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Relationship Id="rId14" Type="http://schemas.openxmlformats.org/officeDocument/2006/relationships/image" Target="../media/image40.jpg"/><Relationship Id="rId22" Type="http://schemas.openxmlformats.org/officeDocument/2006/relationships/image" Target="../media/image48.jpg"/><Relationship Id="rId27" Type="http://schemas.openxmlformats.org/officeDocument/2006/relationships/image" Target="../media/image53.jpg"/><Relationship Id="rId30" Type="http://schemas.openxmlformats.org/officeDocument/2006/relationships/image" Target="../media/image56.jpg"/><Relationship Id="rId35" Type="http://schemas.openxmlformats.org/officeDocument/2006/relationships/image" Target="../media/image61.jpg"/><Relationship Id="rId8" Type="http://schemas.openxmlformats.org/officeDocument/2006/relationships/image" Target="../media/image34.jpg"/><Relationship Id="rId3" Type="http://schemas.openxmlformats.org/officeDocument/2006/relationships/image" Target="../media/image2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slide" Target="slide17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5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jpg"/><Relationship Id="rId13" Type="http://schemas.openxmlformats.org/officeDocument/2006/relationships/image" Target="../media/image74.jpg"/><Relationship Id="rId18" Type="http://schemas.openxmlformats.org/officeDocument/2006/relationships/image" Target="../media/image79.jpg"/><Relationship Id="rId3" Type="http://schemas.openxmlformats.org/officeDocument/2006/relationships/image" Target="../media/image65.jpg"/><Relationship Id="rId21" Type="http://schemas.openxmlformats.org/officeDocument/2006/relationships/image" Target="../media/image82.jpg"/><Relationship Id="rId7" Type="http://schemas.openxmlformats.org/officeDocument/2006/relationships/image" Target="../media/image69.jpg"/><Relationship Id="rId12" Type="http://schemas.openxmlformats.org/officeDocument/2006/relationships/image" Target="../media/image73.jpg"/><Relationship Id="rId17" Type="http://schemas.openxmlformats.org/officeDocument/2006/relationships/image" Target="../media/image78.jp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77.jpg"/><Relationship Id="rId20" Type="http://schemas.openxmlformats.org/officeDocument/2006/relationships/image" Target="../media/image81.jp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8.jpg"/><Relationship Id="rId11" Type="http://schemas.openxmlformats.org/officeDocument/2006/relationships/image" Target="../media/image72.jpg"/><Relationship Id="rId5" Type="http://schemas.openxmlformats.org/officeDocument/2006/relationships/image" Target="../media/image67.jpg"/><Relationship Id="rId15" Type="http://schemas.openxmlformats.org/officeDocument/2006/relationships/image" Target="../media/image76.jpg"/><Relationship Id="rId10" Type="http://schemas.openxmlformats.org/officeDocument/2006/relationships/image" Target="../media/image71.jpg"/><Relationship Id="rId19" Type="http://schemas.openxmlformats.org/officeDocument/2006/relationships/image" Target="../media/image80.jpg"/><Relationship Id="rId4" Type="http://schemas.openxmlformats.org/officeDocument/2006/relationships/image" Target="../media/image66.jpg"/><Relationship Id="rId9" Type="http://schemas.openxmlformats.org/officeDocument/2006/relationships/image" Target="../media/image32.jpg"/><Relationship Id="rId14" Type="http://schemas.openxmlformats.org/officeDocument/2006/relationships/image" Target="../media/image75.jpg"/><Relationship Id="rId22" Type="http://schemas.openxmlformats.org/officeDocument/2006/relationships/image" Target="../media/image83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jpg"/><Relationship Id="rId13" Type="http://schemas.openxmlformats.org/officeDocument/2006/relationships/image" Target="../media/image99.jpg"/><Relationship Id="rId18" Type="http://schemas.openxmlformats.org/officeDocument/2006/relationships/image" Target="../media/image104.jpg"/><Relationship Id="rId26" Type="http://schemas.openxmlformats.org/officeDocument/2006/relationships/image" Target="../media/image112.jpg"/><Relationship Id="rId3" Type="http://schemas.openxmlformats.org/officeDocument/2006/relationships/image" Target="../media/image89.jpg"/><Relationship Id="rId21" Type="http://schemas.openxmlformats.org/officeDocument/2006/relationships/image" Target="../media/image107.jpg"/><Relationship Id="rId7" Type="http://schemas.openxmlformats.org/officeDocument/2006/relationships/image" Target="../media/image93.jpg"/><Relationship Id="rId12" Type="http://schemas.openxmlformats.org/officeDocument/2006/relationships/image" Target="../media/image98.jpg"/><Relationship Id="rId17" Type="http://schemas.openxmlformats.org/officeDocument/2006/relationships/image" Target="../media/image103.jpg"/><Relationship Id="rId25" Type="http://schemas.openxmlformats.org/officeDocument/2006/relationships/image" Target="../media/image111.jp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02.jpg"/><Relationship Id="rId20" Type="http://schemas.openxmlformats.org/officeDocument/2006/relationships/image" Target="../media/image106.jp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92.jpg"/><Relationship Id="rId11" Type="http://schemas.openxmlformats.org/officeDocument/2006/relationships/image" Target="../media/image97.jpg"/><Relationship Id="rId24" Type="http://schemas.openxmlformats.org/officeDocument/2006/relationships/image" Target="../media/image110.jpg"/><Relationship Id="rId5" Type="http://schemas.openxmlformats.org/officeDocument/2006/relationships/image" Target="../media/image91.jpg"/><Relationship Id="rId15" Type="http://schemas.openxmlformats.org/officeDocument/2006/relationships/image" Target="../media/image101.jpg"/><Relationship Id="rId23" Type="http://schemas.openxmlformats.org/officeDocument/2006/relationships/image" Target="../media/image109.jpg"/><Relationship Id="rId10" Type="http://schemas.openxmlformats.org/officeDocument/2006/relationships/image" Target="../media/image96.jpg"/><Relationship Id="rId19" Type="http://schemas.openxmlformats.org/officeDocument/2006/relationships/image" Target="../media/image105.jpg"/><Relationship Id="rId4" Type="http://schemas.openxmlformats.org/officeDocument/2006/relationships/image" Target="../media/image90.jpg"/><Relationship Id="rId9" Type="http://schemas.openxmlformats.org/officeDocument/2006/relationships/image" Target="../media/image95.jpg"/><Relationship Id="rId14" Type="http://schemas.openxmlformats.org/officeDocument/2006/relationships/image" Target="../media/image100.jpg"/><Relationship Id="rId22" Type="http://schemas.openxmlformats.org/officeDocument/2006/relationships/image" Target="../media/image108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gif"/><Relationship Id="rId13" Type="http://schemas.openxmlformats.org/officeDocument/2006/relationships/hyperlink" Target="https://arxiv.org/abs/1710.10196v3" TargetMode="External"/><Relationship Id="rId3" Type="http://schemas.openxmlformats.org/officeDocument/2006/relationships/image" Target="../media/image115.gif"/><Relationship Id="rId7" Type="http://schemas.openxmlformats.org/officeDocument/2006/relationships/hyperlink" Target="https://stories.freepik.com/rafiki?utm_source=slidesgo_template&amp;utm_medium=referral-link&amp;utm_campaign=slidesgo_final_slides&amp;utm_term=rafiki&amp;utm_content=stories" TargetMode="External"/><Relationship Id="rId12" Type="http://schemas.openxmlformats.org/officeDocument/2006/relationships/hyperlink" Target="https://stories.freepik.com/cuate?utm_source=slidesgo_template&amp;utm_medium=referral-link&amp;utm_campaign=slidesgo_final_slides&amp;utm_term=cuate&amp;utm_content=stori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9.xml"/><Relationship Id="rId6" Type="http://schemas.openxmlformats.org/officeDocument/2006/relationships/hyperlink" Target="https://stories.freepik.com/bro?utm_source=slidesgo_template&amp;utm_medium=referral-link&amp;utm_campaign=slidesgo_final_slides&amp;utm_term=bro&amp;utm_content=stories" TargetMode="External"/><Relationship Id="rId11" Type="http://schemas.openxmlformats.org/officeDocument/2006/relationships/image" Target="../media/image119.gif"/><Relationship Id="rId5" Type="http://schemas.openxmlformats.org/officeDocument/2006/relationships/hyperlink" Target="https://stories.freepik.com/amico?utm_source=slidesgo_template&amp;utm_medium=referral-link&amp;utm_campaign=slidesgo_final_slides&amp;utm_term=amico&amp;utm_content=stories" TargetMode="External"/><Relationship Id="rId10" Type="http://schemas.openxmlformats.org/officeDocument/2006/relationships/image" Target="../media/image118.gif"/><Relationship Id="rId4" Type="http://schemas.openxmlformats.org/officeDocument/2006/relationships/hyperlink" Target="https://stories.freepik.com/pana?utm_source=slidesgo_template&amp;utm_medium=referral-link&amp;utm_campaign=slidesgo_final_slides&amp;utm_term=pana&amp;utm_content=stories" TargetMode="External"/><Relationship Id="rId9" Type="http://schemas.openxmlformats.org/officeDocument/2006/relationships/image" Target="../media/image117.gif"/><Relationship Id="rId14" Type="http://schemas.openxmlformats.org/officeDocument/2006/relationships/hyperlink" Target="https://www.youtube.com/watch?v=3JP-xuBJsyc&amp;list=PLJV_el3uVTsMq6JEFPW35BCiOQTsoqwNw&amp;index=6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altLang="zh-TW" dirty="0"/>
              <a:t>PROGRESSIVE GROWING GANS</a:t>
            </a:r>
            <a:endParaRPr dirty="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運用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生成圖片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8;p40">
            <a:extLst>
              <a:ext uri="{FF2B5EF4-FFF2-40B4-BE49-F238E27FC236}">
                <a16:creationId xmlns:a16="http://schemas.microsoft.com/office/drawing/2014/main" id="{D1AFA160-5F6D-4111-8537-9F4BD0301A55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均衡的學習速度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BC4ED03-AFCA-4D53-B841-8580615ABAC1}"/>
              </a:ext>
            </a:extLst>
          </p:cNvPr>
          <p:cNvSpPr txBox="1"/>
          <p:nvPr/>
        </p:nvSpPr>
        <p:spPr>
          <a:xfrm>
            <a:off x="761719" y="1148502"/>
            <a:ext cx="7620560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434343"/>
                </a:solidFill>
              </a:rPr>
              <a:t>       論文作者認為，我們常用的自適應隨機梯度下降演算法如</a:t>
            </a:r>
            <a:r>
              <a:rPr lang="en-US" altLang="zh-TW" sz="1200" dirty="0">
                <a:solidFill>
                  <a:srgbClr val="434343"/>
                </a:solidFill>
              </a:rPr>
              <a:t>: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 err="1">
                <a:solidFill>
                  <a:srgbClr val="434343"/>
                </a:solidFill>
              </a:rPr>
              <a:t>RMSProp</a:t>
            </a:r>
            <a:r>
              <a:rPr lang="zh-TW" altLang="en-US" sz="1200" dirty="0">
                <a:solidFill>
                  <a:srgbClr val="434343"/>
                </a:solidFill>
              </a:rPr>
              <a:t>、</a:t>
            </a:r>
            <a:r>
              <a:rPr lang="en-US" altLang="zh-TW" sz="1200" dirty="0">
                <a:solidFill>
                  <a:srgbClr val="434343"/>
                </a:solidFill>
              </a:rPr>
              <a:t>Adam</a:t>
            </a:r>
            <a:r>
              <a:rPr lang="zh-TW" altLang="en-US" sz="1200" dirty="0">
                <a:solidFill>
                  <a:srgbClr val="434343"/>
                </a:solidFill>
              </a:rPr>
              <a:t> 等，在對梯度做</a:t>
            </a:r>
            <a:r>
              <a:rPr lang="en-US" altLang="zh-TW" sz="1200" dirty="0">
                <a:solidFill>
                  <a:srgbClr val="434343"/>
                </a:solidFill>
              </a:rPr>
              <a:t>normalization</a:t>
            </a:r>
            <a:r>
              <a:rPr lang="zh-TW" altLang="en-US" sz="1200" dirty="0">
                <a:solidFill>
                  <a:srgbClr val="434343"/>
                </a:solidFill>
              </a:rPr>
              <a:t>的時候，只會使用梯度本身的標準差，而非考慮要更新的模型參數本身。這使得因為每個參數的動態範圍不同，可能造成學習速度對模型來說同時過大或過小，導致要花比較久的時間來訓練。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因此在</a:t>
            </a:r>
            <a:r>
              <a:rPr lang="en-US" altLang="zh-TW" sz="12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中，在每次前向傳播前都會在參數上除以一個常數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 (per-layer normalization constant)</a:t>
            </a: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，也就是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</a:p>
          <a:p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c = (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前一層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的參數量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en-US" altLang="zh-TW" sz="1200" baseline="30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0.5</a:t>
            </a:r>
          </a:p>
          <a:p>
            <a:r>
              <a:rPr lang="en-US" altLang="zh-TW" sz="1200" baseline="30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</a:t>
            </a:r>
          </a:p>
          <a:p>
            <a:r>
              <a:rPr lang="en-US" altLang="zh-TW" sz="1200" baseline="30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w = w / c</a:t>
            </a:r>
            <a:endParaRPr lang="en-US" altLang="zh-TW" sz="1200" baseline="300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40593F94-125B-4273-B418-55167978E001}"/>
              </a:ext>
            </a:extLst>
          </p:cNvPr>
          <p:cNvSpPr txBox="1"/>
          <p:nvPr/>
        </p:nvSpPr>
        <p:spPr>
          <a:xfrm>
            <a:off x="1728684" y="2657307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</a:t>
            </a:r>
            <a:endParaRPr lang="zh-TW" altLang="en-US" dirty="0"/>
          </a:p>
        </p:txBody>
      </p:sp>
      <p:sp>
        <p:nvSpPr>
          <p:cNvPr id="4" name="左大括弧 3">
            <a:extLst>
              <a:ext uri="{FF2B5EF4-FFF2-40B4-BE49-F238E27FC236}">
                <a16:creationId xmlns:a16="http://schemas.microsoft.com/office/drawing/2014/main" id="{F9FCE74C-DB54-49D4-B5D2-2D81DBA5D676}"/>
              </a:ext>
            </a:extLst>
          </p:cNvPr>
          <p:cNvSpPr/>
          <p:nvPr/>
        </p:nvSpPr>
        <p:spPr>
          <a:xfrm>
            <a:off x="1555148" y="2529611"/>
            <a:ext cx="173536" cy="428799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29C2F-3827-48E3-9E2F-7421EEAE817A}"/>
              </a:ext>
            </a:extLst>
          </p:cNvPr>
          <p:cNvSpPr/>
          <p:nvPr/>
        </p:nvSpPr>
        <p:spPr>
          <a:xfrm>
            <a:off x="1795428" y="2756549"/>
            <a:ext cx="173536" cy="208536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BD0D4948-861B-4371-ACF7-6502A4CDC22C}"/>
              </a:ext>
            </a:extLst>
          </p:cNvPr>
          <p:cNvCxnSpPr>
            <a:stCxn id="5" idx="2"/>
          </p:cNvCxnSpPr>
          <p:nvPr/>
        </p:nvCxnSpPr>
        <p:spPr>
          <a:xfrm>
            <a:off x="1882196" y="2965085"/>
            <a:ext cx="86768" cy="20528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>
            <a:extLst>
              <a:ext uri="{FF2B5EF4-FFF2-40B4-BE49-F238E27FC236}">
                <a16:creationId xmlns:a16="http://schemas.microsoft.com/office/drawing/2014/main" id="{C15BE3C2-CBEC-4A54-A177-6BB3C3800880}"/>
              </a:ext>
            </a:extLst>
          </p:cNvPr>
          <p:cNvSpPr txBox="1"/>
          <p:nvPr/>
        </p:nvSpPr>
        <p:spPr>
          <a:xfrm>
            <a:off x="1862174" y="3165698"/>
            <a:ext cx="15712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用</a:t>
            </a:r>
            <a:r>
              <a:rPr lang="en-US" altLang="zh-TW" dirty="0">
                <a:solidFill>
                  <a:srgbClr val="FF0000"/>
                </a:solidFill>
              </a:rPr>
              <a:t>w</a:t>
            </a:r>
            <a:r>
              <a:rPr lang="zh-TW" altLang="en-US" dirty="0">
                <a:solidFill>
                  <a:srgbClr val="FF0000"/>
                </a:solidFill>
              </a:rPr>
              <a:t>去做前向傳播</a:t>
            </a: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B4F2EEFD-07C0-4972-B883-279C27C63845}"/>
              </a:ext>
            </a:extLst>
          </p:cNvPr>
          <p:cNvSpPr txBox="1"/>
          <p:nvPr/>
        </p:nvSpPr>
        <p:spPr>
          <a:xfrm>
            <a:off x="2049058" y="3086536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~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95A26E0-E8E5-4E56-BC0E-FAB7CC32F9DD}"/>
              </a:ext>
            </a:extLst>
          </p:cNvPr>
          <p:cNvSpPr txBox="1"/>
          <p:nvPr/>
        </p:nvSpPr>
        <p:spPr>
          <a:xfrm>
            <a:off x="761720" y="3764391"/>
            <a:ext cx="7620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        </a:t>
            </a:r>
            <a:r>
              <a:rPr lang="zh-TW" altLang="en-US" sz="1200" dirty="0">
                <a:solidFill>
                  <a:srgbClr val="434343"/>
                </a:solidFill>
              </a:rPr>
              <a:t>這種方式可以</a:t>
            </a:r>
            <a:r>
              <a:rPr lang="zh-TW" altLang="en-US" sz="1200" b="1" dirty="0">
                <a:solidFill>
                  <a:srgbClr val="434343"/>
                </a:solidFill>
              </a:rPr>
              <a:t>保證每個參數的學習速度變得一樣</a:t>
            </a:r>
            <a:r>
              <a:rPr lang="zh-TW" altLang="en-US" sz="1200" dirty="0">
                <a:solidFill>
                  <a:srgbClr val="434343"/>
                </a:solidFill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525418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248;p40">
            <a:extLst>
              <a:ext uri="{FF2B5EF4-FFF2-40B4-BE49-F238E27FC236}">
                <a16:creationId xmlns:a16="http://schemas.microsoft.com/office/drawing/2014/main" id="{C851540E-D2D6-42D4-A296-297A4153ECE4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像素標準化 </a:t>
            </a:r>
            <a:r>
              <a:rPr lang="en-US" altLang="zh-TW" sz="2400" b="1" dirty="0">
                <a:solidFill>
                  <a:srgbClr val="434343"/>
                </a:solidFill>
              </a:rPr>
              <a:t>(</a:t>
            </a:r>
            <a:r>
              <a:rPr lang="zh-TW" altLang="en-US" sz="2400" b="1" dirty="0">
                <a:solidFill>
                  <a:srgbClr val="434343"/>
                </a:solidFill>
              </a:rPr>
              <a:t> </a:t>
            </a:r>
            <a:r>
              <a:rPr lang="en-US" altLang="zh-TW" sz="2400" b="1" dirty="0">
                <a:solidFill>
                  <a:srgbClr val="434343"/>
                </a:solidFill>
              </a:rPr>
              <a:t>Pixelwise Normalization</a:t>
            </a:r>
            <a:r>
              <a:rPr lang="zh-TW" altLang="en-US" sz="2400" b="1" dirty="0">
                <a:solidFill>
                  <a:srgbClr val="434343"/>
                </a:solidFill>
              </a:rPr>
              <a:t> </a:t>
            </a:r>
            <a:r>
              <a:rPr lang="en-US" altLang="zh-TW" sz="2400" b="1" dirty="0">
                <a:solidFill>
                  <a:srgbClr val="434343"/>
                </a:solidFill>
              </a:rPr>
              <a:t>)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DF21F540-2965-45FD-96C0-635912629CAC}"/>
              </a:ext>
            </a:extLst>
          </p:cNvPr>
          <p:cNvSpPr txBox="1"/>
          <p:nvPr/>
        </p:nvSpPr>
        <p:spPr>
          <a:xfrm>
            <a:off x="1343231" y="968292"/>
            <a:ext cx="64575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     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以往為了提高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訓練時的穩定性，大家常常會在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中加入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層，確實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已經廣泛的運用在各種網路中，加入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的網路也往往可以達到比原先更好的效果。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但</a:t>
            </a:r>
            <a:r>
              <a:rPr lang="en-US" altLang="zh-TW" sz="12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論文的作者認為，比起使用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Batch Normalization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200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Pixelwise Normalization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更加適合用在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裡面，因為它可以更好的限制特徵圖的值大小，能夠使訓練時更加穩定。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94E1C0B5-F5E0-444C-9101-028D607DC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511" y="2579213"/>
            <a:ext cx="6276975" cy="581025"/>
          </a:xfrm>
          <a:prstGeom prst="rect">
            <a:avLst/>
          </a:prstGeom>
        </p:spPr>
      </p:pic>
      <p:sp>
        <p:nvSpPr>
          <p:cNvPr id="18" name="文字方塊 17">
            <a:extLst>
              <a:ext uri="{FF2B5EF4-FFF2-40B4-BE49-F238E27FC236}">
                <a16:creationId xmlns:a16="http://schemas.microsoft.com/office/drawing/2014/main" id="{7851E57B-AB81-4907-9E51-A199E5248985}"/>
              </a:ext>
            </a:extLst>
          </p:cNvPr>
          <p:cNvSpPr txBox="1"/>
          <p:nvPr/>
        </p:nvSpPr>
        <p:spPr>
          <a:xfrm>
            <a:off x="991155" y="3570830"/>
            <a:ext cx="643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其中 </a:t>
            </a:r>
            <a:r>
              <a:rPr lang="en-US" altLang="zh-TW" dirty="0"/>
              <a:t>:</a:t>
            </a:r>
            <a:endParaRPr lang="zh-TW" altLang="en-US" dirty="0"/>
          </a:p>
        </p:txBody>
      </p:sp>
      <p:sp>
        <p:nvSpPr>
          <p:cNvPr id="19" name="左大括弧 18">
            <a:extLst>
              <a:ext uri="{FF2B5EF4-FFF2-40B4-BE49-F238E27FC236}">
                <a16:creationId xmlns:a16="http://schemas.microsoft.com/office/drawing/2014/main" id="{031672A7-014E-4C43-A2AA-E6F0A647B94F}"/>
              </a:ext>
            </a:extLst>
          </p:cNvPr>
          <p:cNvSpPr/>
          <p:nvPr/>
        </p:nvSpPr>
        <p:spPr>
          <a:xfrm>
            <a:off x="1729644" y="3477387"/>
            <a:ext cx="220257" cy="1181393"/>
          </a:xfrm>
          <a:prstGeom prst="leftBrace">
            <a:avLst>
              <a:gd name="adj1" fmla="val 8333"/>
              <a:gd name="adj2" fmla="val 21204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6EBA69B5-2972-4521-8FBA-F86F9584DEE2}"/>
              </a:ext>
            </a:extLst>
          </p:cNvPr>
          <p:cNvSpPr txBox="1"/>
          <p:nvPr/>
        </p:nvSpPr>
        <p:spPr>
          <a:xfrm>
            <a:off x="2049056" y="3477387"/>
            <a:ext cx="25229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a</a:t>
            </a:r>
            <a:r>
              <a:rPr lang="en-US" altLang="zh-TW" baseline="-25000" dirty="0"/>
              <a:t>x, y</a:t>
            </a:r>
            <a:r>
              <a:rPr lang="zh-TW" altLang="en-US" baseline="-25000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位於</a:t>
            </a:r>
            <a:r>
              <a:rPr lang="en-US" altLang="zh-TW" dirty="0"/>
              <a:t>(x, y)</a:t>
            </a:r>
            <a:r>
              <a:rPr lang="zh-TW" altLang="en-US" dirty="0"/>
              <a:t>的原像素值</a:t>
            </a:r>
          </a:p>
        </p:txBody>
      </p:sp>
      <p:sp>
        <p:nvSpPr>
          <p:cNvPr id="65" name="文字方塊 64">
            <a:extLst>
              <a:ext uri="{FF2B5EF4-FFF2-40B4-BE49-F238E27FC236}">
                <a16:creationId xmlns:a16="http://schemas.microsoft.com/office/drawing/2014/main" id="{B14B718F-F084-48C0-AF72-5C04B3110600}"/>
              </a:ext>
            </a:extLst>
          </p:cNvPr>
          <p:cNvSpPr txBox="1"/>
          <p:nvPr/>
        </p:nvSpPr>
        <p:spPr>
          <a:xfrm>
            <a:off x="2045265" y="3785164"/>
            <a:ext cx="297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b</a:t>
            </a:r>
            <a:r>
              <a:rPr lang="en-US" altLang="zh-TW" baseline="-25000" dirty="0"/>
              <a:t>x, y</a:t>
            </a:r>
            <a:r>
              <a:rPr lang="zh-TW" altLang="en-US" baseline="-25000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位於</a:t>
            </a:r>
            <a:r>
              <a:rPr lang="en-US" altLang="zh-TW" dirty="0"/>
              <a:t>(x, y)</a:t>
            </a:r>
            <a:r>
              <a:rPr lang="zh-TW" altLang="en-US" dirty="0"/>
              <a:t>的標準化像素值</a:t>
            </a:r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86444023-14F2-4C7F-BAAB-CE308376469E}"/>
              </a:ext>
            </a:extLst>
          </p:cNvPr>
          <p:cNvSpPr txBox="1"/>
          <p:nvPr/>
        </p:nvSpPr>
        <p:spPr>
          <a:xfrm>
            <a:off x="2045265" y="4068943"/>
            <a:ext cx="297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N</a:t>
            </a:r>
            <a:r>
              <a:rPr lang="zh-TW" altLang="en-US" dirty="0"/>
              <a:t>   </a:t>
            </a:r>
            <a:r>
              <a:rPr lang="zh-TW" altLang="en-US" baseline="-25000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Feature map </a:t>
            </a:r>
            <a:r>
              <a:rPr lang="zh-TW" altLang="en-US" dirty="0"/>
              <a:t>的 </a:t>
            </a:r>
            <a:r>
              <a:rPr lang="en-US" altLang="zh-TW" dirty="0"/>
              <a:t>channel</a:t>
            </a:r>
            <a:r>
              <a:rPr lang="zh-TW" altLang="en-US" dirty="0"/>
              <a:t> 數</a:t>
            </a:r>
          </a:p>
        </p:txBody>
      </p:sp>
      <p:sp>
        <p:nvSpPr>
          <p:cNvPr id="67" name="文字方塊 66">
            <a:extLst>
              <a:ext uri="{FF2B5EF4-FFF2-40B4-BE49-F238E27FC236}">
                <a16:creationId xmlns:a16="http://schemas.microsoft.com/office/drawing/2014/main" id="{3DCFBB20-B272-483B-B189-21C1BB903206}"/>
              </a:ext>
            </a:extLst>
          </p:cNvPr>
          <p:cNvSpPr txBox="1"/>
          <p:nvPr/>
        </p:nvSpPr>
        <p:spPr>
          <a:xfrm>
            <a:off x="2045265" y="4351003"/>
            <a:ext cx="29739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ε</a:t>
            </a:r>
            <a:r>
              <a:rPr lang="zh-TW" altLang="en-US" dirty="0"/>
              <a:t>    </a:t>
            </a:r>
            <a:r>
              <a:rPr lang="zh-TW" altLang="en-US" baseline="-25000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微小常數 </a:t>
            </a:r>
            <a:r>
              <a:rPr lang="en-US" altLang="zh-TW" dirty="0"/>
              <a:t>(=10</a:t>
            </a:r>
            <a:r>
              <a:rPr lang="en-US" altLang="zh-TW" baseline="30000" dirty="0"/>
              <a:t>-8</a:t>
            </a:r>
            <a:r>
              <a:rPr lang="en-US" altLang="zh-TW" dirty="0"/>
              <a:t>)</a:t>
            </a:r>
            <a:r>
              <a:rPr lang="zh-TW" altLang="en-US" dirty="0"/>
              <a:t> 以防分母為</a:t>
            </a:r>
            <a:r>
              <a:rPr lang="en-US" altLang="zh-TW" dirty="0"/>
              <a:t>0</a:t>
            </a:r>
            <a:endParaRPr lang="zh-TW" altLang="en-US" dirty="0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AC09EEE5-F1CC-4149-9EF1-37A971EDA9BD}"/>
              </a:ext>
            </a:extLst>
          </p:cNvPr>
          <p:cNvSpPr txBox="1"/>
          <p:nvPr/>
        </p:nvSpPr>
        <p:spPr>
          <a:xfrm>
            <a:off x="5499749" y="3477387"/>
            <a:ext cx="33439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0070C0"/>
                </a:solidFill>
              </a:rPr>
              <a:t>注意</a:t>
            </a:r>
            <a:r>
              <a:rPr lang="en-US" altLang="zh-TW" dirty="0">
                <a:solidFill>
                  <a:srgbClr val="0070C0"/>
                </a:solidFill>
              </a:rPr>
              <a:t>:</a:t>
            </a:r>
            <a:r>
              <a:rPr lang="zh-TW" altLang="en-US" dirty="0">
                <a:solidFill>
                  <a:srgbClr val="0070C0"/>
                </a:solidFill>
              </a:rPr>
              <a:t>  論文中只在</a:t>
            </a:r>
            <a:r>
              <a:rPr lang="en-US" altLang="zh-TW" dirty="0">
                <a:solidFill>
                  <a:srgbClr val="0070C0"/>
                </a:solidFill>
              </a:rPr>
              <a:t>generator</a:t>
            </a:r>
            <a:r>
              <a:rPr lang="zh-TW" altLang="en-US" dirty="0">
                <a:solidFill>
                  <a:srgbClr val="0070C0"/>
                </a:solidFill>
              </a:rPr>
              <a:t>中</a:t>
            </a:r>
            <a:endParaRPr lang="en-US" altLang="zh-TW" dirty="0">
              <a:solidFill>
                <a:srgbClr val="0070C0"/>
              </a:solidFill>
            </a:endParaRPr>
          </a:p>
          <a:p>
            <a:r>
              <a:rPr lang="zh-TW" altLang="en-US" dirty="0">
                <a:solidFill>
                  <a:srgbClr val="0070C0"/>
                </a:solidFill>
              </a:rPr>
              <a:t>          有使用</a:t>
            </a:r>
            <a:r>
              <a:rPr lang="en-US" altLang="zh-TW" dirty="0">
                <a:solidFill>
                  <a:srgbClr val="0070C0"/>
                </a:solidFill>
              </a:rPr>
              <a:t>Pixelwise Normalization</a:t>
            </a:r>
            <a:r>
              <a:rPr lang="zh-TW" altLang="en-US" dirty="0">
                <a:solidFill>
                  <a:srgbClr val="0070C0"/>
                </a:solidFill>
              </a:rPr>
              <a:t> </a:t>
            </a:r>
            <a:r>
              <a:rPr lang="en-US" altLang="zh-TW" dirty="0">
                <a:solidFill>
                  <a:srgbClr val="0070C0"/>
                </a:solidFill>
              </a:rPr>
              <a:t>!</a:t>
            </a:r>
            <a:endParaRPr lang="zh-TW" alt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248;p40">
            <a:extLst>
              <a:ext uri="{FF2B5EF4-FFF2-40B4-BE49-F238E27FC236}">
                <a16:creationId xmlns:a16="http://schemas.microsoft.com/office/drawing/2014/main" id="{C851540E-D2D6-42D4-A296-297A4153ECE4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損失函數設計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905AF6-EC7D-4223-8D65-DFE70F3E9AAA}"/>
              </a:ext>
            </a:extLst>
          </p:cNvPr>
          <p:cNvSpPr txBox="1"/>
          <p:nvPr/>
        </p:nvSpPr>
        <p:spPr>
          <a:xfrm>
            <a:off x="761719" y="1148502"/>
            <a:ext cx="762056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1.</a:t>
            </a:r>
            <a:r>
              <a:rPr lang="zh-TW" altLang="en-US" sz="1200" dirty="0"/>
              <a:t> </a:t>
            </a:r>
            <a:r>
              <a:rPr lang="zh-TW" altLang="en-US" sz="1200" b="1" dirty="0">
                <a:solidFill>
                  <a:srgbClr val="0070C0"/>
                </a:solidFill>
              </a:rPr>
              <a:t>梯度逞罰</a:t>
            </a:r>
            <a:r>
              <a:rPr lang="zh-TW" altLang="en-US" sz="1200" dirty="0"/>
              <a:t> </a:t>
            </a:r>
            <a:r>
              <a:rPr lang="en-US" altLang="zh-TW" sz="1200" b="1" dirty="0"/>
              <a:t>(</a:t>
            </a:r>
            <a:r>
              <a:rPr lang="zh-TW" altLang="en-US" sz="1200" b="1" dirty="0"/>
              <a:t> </a:t>
            </a:r>
            <a:r>
              <a:rPr lang="en-US" altLang="zh-TW" sz="1200" b="1" dirty="0">
                <a:solidFill>
                  <a:srgbClr val="0070C0"/>
                </a:solidFill>
              </a:rPr>
              <a:t>Gradient </a:t>
            </a:r>
            <a:r>
              <a:rPr lang="en-US" altLang="zh-TW" sz="1200" b="1" dirty="0" err="1">
                <a:solidFill>
                  <a:srgbClr val="0070C0"/>
                </a:solidFill>
              </a:rPr>
              <a:t>Panelty</a:t>
            </a:r>
            <a:r>
              <a:rPr lang="en-US" altLang="zh-TW" sz="1200" b="1" dirty="0">
                <a:solidFill>
                  <a:srgbClr val="0070C0"/>
                </a:solidFill>
              </a:rPr>
              <a:t> </a:t>
            </a:r>
            <a:r>
              <a:rPr lang="en-US" altLang="zh-TW" sz="1200" b="1" dirty="0"/>
              <a:t>) : </a:t>
            </a:r>
          </a:p>
          <a:p>
            <a:endParaRPr lang="en-US" altLang="zh-TW" sz="1200" baseline="300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       </a:t>
            </a:r>
            <a:r>
              <a:rPr lang="en-US" altLang="zh-TW" sz="1200" dirty="0" err="1">
                <a:solidFill>
                  <a:srgbClr val="434343"/>
                </a:solidFill>
              </a:rPr>
              <a:t>ProGAN</a:t>
            </a:r>
            <a:r>
              <a:rPr lang="zh-TW" altLang="en-US" sz="1200" dirty="0">
                <a:solidFill>
                  <a:srgbClr val="434343"/>
                </a:solidFill>
              </a:rPr>
              <a:t>中沿用了</a:t>
            </a:r>
            <a:r>
              <a:rPr lang="en-US" altLang="zh-TW" sz="1200" dirty="0">
                <a:solidFill>
                  <a:srgbClr val="434343"/>
                </a:solidFill>
              </a:rPr>
              <a:t>WGAN-GP</a:t>
            </a:r>
            <a:r>
              <a:rPr lang="zh-TW" altLang="en-US" sz="1200" dirty="0">
                <a:solidFill>
                  <a:srgbClr val="434343"/>
                </a:solidFill>
              </a:rPr>
              <a:t>的想法，透過對網路和損失函數的設計做一些修改，將原來前面說過 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en-US" altLang="zh-TW" sz="1200" dirty="0">
                <a:solidFill>
                  <a:srgbClr val="434343"/>
                </a:solidFill>
              </a:rPr>
              <a:t>    </a:t>
            </a:r>
            <a:r>
              <a:rPr lang="zh-TW" altLang="en-US" sz="1200" dirty="0">
                <a:solidFill>
                  <a:srgbClr val="434343"/>
                </a:solidFill>
              </a:rPr>
              <a:t>的衡量</a:t>
            </a:r>
            <a:r>
              <a:rPr lang="en-US" altLang="zh-TW" sz="1200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200" b="1" baseline="-250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en-US" altLang="zh-TW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solidFill>
                  <a:srgbClr val="434343"/>
                </a:solidFill>
              </a:rPr>
              <a:t>的 </a:t>
            </a:r>
            <a:r>
              <a:rPr lang="en-US" altLang="zh-TW" sz="1200" b="1" dirty="0">
                <a:solidFill>
                  <a:srgbClr val="FF0000"/>
                </a:solidFill>
              </a:rPr>
              <a:t>JS</a:t>
            </a:r>
            <a:r>
              <a:rPr lang="zh-TW" altLang="en-US" sz="1200" b="1" dirty="0">
                <a:solidFill>
                  <a:srgbClr val="FF0000"/>
                </a:solidFill>
              </a:rPr>
              <a:t> </a:t>
            </a:r>
            <a:r>
              <a:rPr lang="en-US" altLang="zh-TW" sz="1200" b="1" dirty="0">
                <a:solidFill>
                  <a:srgbClr val="FF0000"/>
                </a:solidFill>
              </a:rPr>
              <a:t>divergence</a:t>
            </a:r>
            <a:r>
              <a:rPr lang="zh-TW" altLang="en-US" sz="1200" dirty="0">
                <a:solidFill>
                  <a:srgbClr val="434343"/>
                </a:solidFill>
              </a:rPr>
              <a:t>，變成衡量</a:t>
            </a:r>
            <a:r>
              <a:rPr lang="en-US" altLang="zh-TW" sz="1200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</a:t>
            </a:r>
            <a:r>
              <a:rPr lang="zh-TW" altLang="en-US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b="1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200" b="1" baseline="-250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en-US" altLang="zh-TW" sz="1200" b="1" baseline="-250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200" dirty="0">
                <a:solidFill>
                  <a:srgbClr val="434343"/>
                </a:solidFill>
              </a:rPr>
              <a:t>的 </a:t>
            </a:r>
            <a:r>
              <a:rPr lang="en-US" altLang="zh-TW" sz="1200" b="1" u="sng" dirty="0">
                <a:solidFill>
                  <a:srgbClr val="0070C0"/>
                </a:solidFill>
              </a:rPr>
              <a:t>Wasserstein</a:t>
            </a:r>
            <a:r>
              <a:rPr lang="zh-TW" altLang="en-US" sz="1200" b="1" u="sng" dirty="0">
                <a:solidFill>
                  <a:srgbClr val="0070C0"/>
                </a:solidFill>
              </a:rPr>
              <a:t> </a:t>
            </a:r>
            <a:r>
              <a:rPr lang="en-US" altLang="zh-TW" sz="1200" b="1" u="sng" dirty="0">
                <a:solidFill>
                  <a:srgbClr val="0070C0"/>
                </a:solidFill>
              </a:rPr>
              <a:t>distance</a:t>
            </a:r>
            <a:r>
              <a:rPr lang="zh-TW" altLang="en-US" sz="1200" dirty="0">
                <a:solidFill>
                  <a:srgbClr val="434343"/>
                </a:solidFill>
              </a:rPr>
              <a:t>。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en-US" altLang="zh-TW" sz="600" dirty="0">
                <a:solidFill>
                  <a:srgbClr val="434343"/>
                </a:solidFill>
              </a:rPr>
              <a:t>                        </a:t>
            </a:r>
          </a:p>
          <a:p>
            <a:r>
              <a:rPr lang="en-US" altLang="zh-TW" sz="1200" dirty="0">
                <a:solidFill>
                  <a:srgbClr val="434343"/>
                </a:solidFill>
              </a:rPr>
              <a:t>           </a:t>
            </a:r>
            <a:r>
              <a:rPr lang="zh-TW" altLang="en-US" sz="1200" dirty="0">
                <a:solidFill>
                  <a:srgbClr val="434343"/>
                </a:solidFill>
              </a:rPr>
              <a:t>改成</a:t>
            </a:r>
            <a:r>
              <a:rPr lang="en-US" altLang="zh-TW" sz="1200" dirty="0">
                <a:solidFill>
                  <a:srgbClr val="434343"/>
                </a:solidFill>
              </a:rPr>
              <a:t>Wasserstein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distance</a:t>
            </a:r>
            <a:r>
              <a:rPr lang="zh-TW" altLang="en-US" sz="1200" dirty="0">
                <a:solidFill>
                  <a:srgbClr val="434343"/>
                </a:solidFill>
              </a:rPr>
              <a:t>有甚麼好處 </a:t>
            </a:r>
            <a:r>
              <a:rPr lang="en-US" altLang="zh-TW" sz="1200" dirty="0">
                <a:solidFill>
                  <a:srgbClr val="434343"/>
                </a:solidFill>
              </a:rPr>
              <a:t>?</a:t>
            </a:r>
            <a:r>
              <a:rPr lang="zh-TW" altLang="en-US" sz="1200" dirty="0">
                <a:solidFill>
                  <a:srgbClr val="434343"/>
                </a:solidFill>
              </a:rPr>
              <a:t>  這是因為原來的 </a:t>
            </a:r>
            <a:r>
              <a:rPr lang="en-US" altLang="zh-TW" sz="1200" dirty="0">
                <a:solidFill>
                  <a:srgbClr val="434343"/>
                </a:solidFill>
              </a:rPr>
              <a:t>JS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divergence</a:t>
            </a:r>
            <a:r>
              <a:rPr lang="zh-TW" altLang="en-US" sz="1200" dirty="0">
                <a:solidFill>
                  <a:srgbClr val="434343"/>
                </a:solidFill>
              </a:rPr>
              <a:t>，在</a:t>
            </a:r>
            <a:r>
              <a:rPr lang="en-US" altLang="zh-TW" sz="1200" dirty="0">
                <a:solidFill>
                  <a:srgbClr val="434343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變得很強，   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已經可以幾乎把真實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、假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分得很開時，會造成</a:t>
            </a:r>
            <a:r>
              <a:rPr lang="en-US" altLang="zh-TW" sz="1200" dirty="0">
                <a:solidFill>
                  <a:srgbClr val="434343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無法訓練。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en-US" altLang="zh-TW" sz="800" dirty="0">
                <a:solidFill>
                  <a:srgbClr val="434343"/>
                </a:solidFill>
              </a:rPr>
              <a:t>   </a:t>
            </a:r>
            <a:r>
              <a:rPr lang="zh-TW" altLang="en-US" sz="800" dirty="0">
                <a:solidFill>
                  <a:srgbClr val="434343"/>
                </a:solidFill>
              </a:rPr>
              <a:t>           </a:t>
            </a:r>
            <a:endParaRPr lang="en-US" altLang="zh-TW" sz="8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       為何</a:t>
            </a:r>
            <a:r>
              <a:rPr lang="en-US" altLang="zh-TW" sz="1200" dirty="0">
                <a:solidFill>
                  <a:srgbClr val="434343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無法訓練 </a:t>
            </a:r>
            <a:r>
              <a:rPr lang="en-US" altLang="zh-TW" sz="1200" dirty="0">
                <a:solidFill>
                  <a:srgbClr val="434343"/>
                </a:solidFill>
              </a:rPr>
              <a:t>?  </a:t>
            </a:r>
            <a:r>
              <a:rPr lang="zh-TW" altLang="en-US" sz="1200" dirty="0">
                <a:solidFill>
                  <a:srgbClr val="434343"/>
                </a:solidFill>
              </a:rPr>
              <a:t>因為在</a:t>
            </a:r>
            <a:r>
              <a:rPr lang="en-US" altLang="zh-TW" sz="1200" dirty="0">
                <a:solidFill>
                  <a:srgbClr val="434343"/>
                </a:solidFill>
              </a:rPr>
              <a:t>JS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divergence</a:t>
            </a:r>
            <a:r>
              <a:rPr lang="zh-TW" altLang="en-US" sz="1200" dirty="0">
                <a:solidFill>
                  <a:srgbClr val="434343"/>
                </a:solidFill>
              </a:rPr>
              <a:t>中，只要兩個機率分布不重疊，則其值會保持在</a:t>
            </a:r>
            <a:r>
              <a:rPr lang="en-US" altLang="zh-TW" sz="1200" dirty="0">
                <a:solidFill>
                  <a:srgbClr val="434343"/>
                </a:solidFill>
              </a:rPr>
              <a:t>log2</a:t>
            </a:r>
            <a:r>
              <a:rPr lang="zh-TW" altLang="en-US" sz="1200" dirty="0">
                <a:solidFill>
                  <a:srgbClr val="434343"/>
                </a:solidFill>
              </a:rPr>
              <a:t>， 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而我們知道在做</a:t>
            </a:r>
            <a:r>
              <a:rPr lang="en-US" altLang="zh-TW" sz="1200" dirty="0">
                <a:solidFill>
                  <a:srgbClr val="434343"/>
                </a:solidFill>
              </a:rPr>
              <a:t>gradient descent</a:t>
            </a:r>
            <a:r>
              <a:rPr lang="zh-TW" altLang="en-US" sz="1200" dirty="0">
                <a:solidFill>
                  <a:srgbClr val="434343"/>
                </a:solidFill>
              </a:rPr>
              <a:t>的時候每次只會對網路更新一點，這表示不論</a:t>
            </a:r>
            <a:r>
              <a:rPr lang="en-US" altLang="zh-TW" sz="1200" dirty="0">
                <a:solidFill>
                  <a:srgbClr val="434343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的參數往哪邊更新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最後他所得到的</a:t>
            </a:r>
            <a:r>
              <a:rPr lang="en-US" altLang="zh-TW" sz="1200" dirty="0">
                <a:solidFill>
                  <a:srgbClr val="434343"/>
                </a:solidFill>
              </a:rPr>
              <a:t>JS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divergence</a:t>
            </a:r>
            <a:r>
              <a:rPr lang="zh-TW" altLang="en-US" sz="1200" dirty="0">
                <a:solidFill>
                  <a:srgbClr val="434343"/>
                </a:solidFill>
              </a:rPr>
              <a:t>都是一樣的，用數學的說法就是 </a:t>
            </a:r>
            <a:r>
              <a:rPr lang="en-US" altLang="zh-TW" sz="1200" dirty="0">
                <a:solidFill>
                  <a:srgbClr val="434343"/>
                </a:solidFill>
              </a:rPr>
              <a:t>=&gt;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zh-TW" altLang="en-US" sz="1200" b="1" dirty="0">
                <a:solidFill>
                  <a:srgbClr val="FF0000"/>
                </a:solidFill>
              </a:rPr>
              <a:t>梯度 </a:t>
            </a:r>
            <a:r>
              <a:rPr lang="en-US" altLang="zh-TW" sz="1200" b="1" dirty="0">
                <a:solidFill>
                  <a:srgbClr val="FF0000"/>
                </a:solidFill>
              </a:rPr>
              <a:t>= 0</a:t>
            </a:r>
            <a:r>
              <a:rPr lang="zh-TW" altLang="en-US" sz="1200" b="1" dirty="0">
                <a:solidFill>
                  <a:srgbClr val="FF0000"/>
                </a:solidFill>
              </a:rPr>
              <a:t> </a:t>
            </a:r>
            <a:r>
              <a:rPr lang="zh-TW" altLang="en-US" sz="1200" b="1" dirty="0">
                <a:solidFill>
                  <a:srgbClr val="434343"/>
                </a:solidFill>
              </a:rPr>
              <a:t>。</a:t>
            </a:r>
            <a:endParaRPr lang="en-US" altLang="zh-TW" sz="600" b="1" dirty="0">
              <a:solidFill>
                <a:srgbClr val="434343"/>
              </a:solidFill>
            </a:endParaRPr>
          </a:p>
          <a:p>
            <a:r>
              <a:rPr lang="zh-TW" altLang="en-US" sz="600" b="1" dirty="0">
                <a:solidFill>
                  <a:srgbClr val="434343"/>
                </a:solidFill>
              </a:rPr>
              <a:t>                        </a:t>
            </a:r>
            <a:endParaRPr lang="en-US" altLang="zh-TW" sz="600" b="1" dirty="0">
              <a:solidFill>
                <a:srgbClr val="434343"/>
              </a:solidFill>
            </a:endParaRPr>
          </a:p>
          <a:p>
            <a:r>
              <a:rPr lang="zh-TW" altLang="en-US" sz="1200" b="1" dirty="0">
                <a:solidFill>
                  <a:srgbClr val="434343"/>
                </a:solidFill>
              </a:rPr>
              <a:t>           </a:t>
            </a:r>
            <a:endParaRPr lang="en-US" altLang="zh-TW" sz="1200" dirty="0">
              <a:solidFill>
                <a:srgbClr val="434343"/>
              </a:solidFill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A84FE40-76A1-4421-8E72-2D622DD3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5185" y="3053510"/>
            <a:ext cx="4274756" cy="1999051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4E11C16-DCB6-427E-BBC4-2807602964D0}"/>
              </a:ext>
            </a:extLst>
          </p:cNvPr>
          <p:cNvSpPr/>
          <p:nvPr/>
        </p:nvSpPr>
        <p:spPr>
          <a:xfrm>
            <a:off x="1028697" y="3097762"/>
            <a:ext cx="33430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200" dirty="0">
                <a:solidFill>
                  <a:srgbClr val="434343"/>
                </a:solidFill>
              </a:rPr>
              <a:t>     而若使用</a:t>
            </a:r>
            <a:r>
              <a:rPr lang="en-US" altLang="zh-TW" sz="1200" dirty="0">
                <a:solidFill>
                  <a:srgbClr val="434343"/>
                </a:solidFill>
              </a:rPr>
              <a:t>Wasserstein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distance</a:t>
            </a:r>
            <a:r>
              <a:rPr lang="zh-TW" altLang="en-US" sz="1200" dirty="0">
                <a:solidFill>
                  <a:srgbClr val="434343"/>
                </a:solidFill>
              </a:rPr>
              <a:t>就不會有這種狀況，如右圖所示，</a:t>
            </a:r>
            <a:r>
              <a:rPr lang="en-US" altLang="zh-TW" sz="1200" dirty="0">
                <a:solidFill>
                  <a:srgbClr val="434343"/>
                </a:solidFill>
              </a:rPr>
              <a:t> Wasserstein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distance</a:t>
            </a:r>
            <a:r>
              <a:rPr lang="zh-TW" altLang="en-US" sz="1200" dirty="0">
                <a:solidFill>
                  <a:srgbClr val="434343"/>
                </a:solidFill>
              </a:rPr>
              <a:t>不會造成梯度為</a:t>
            </a:r>
            <a:r>
              <a:rPr lang="en-US" altLang="zh-TW" sz="1200" dirty="0">
                <a:solidFill>
                  <a:srgbClr val="434343"/>
                </a:solidFill>
              </a:rPr>
              <a:t>0</a:t>
            </a:r>
            <a:r>
              <a:rPr lang="zh-TW" altLang="en-US" sz="1200" dirty="0">
                <a:solidFill>
                  <a:srgbClr val="434343"/>
                </a:solidFill>
              </a:rPr>
              <a:t>的情況。因為</a:t>
            </a:r>
            <a:r>
              <a:rPr lang="zh-TW" altLang="en-US" sz="1200" b="1" u="sng" dirty="0">
                <a:solidFill>
                  <a:srgbClr val="0070C0"/>
                </a:solidFill>
              </a:rPr>
              <a:t>兩個機率分布離得越遠</a:t>
            </a:r>
            <a:r>
              <a:rPr lang="en-US" altLang="zh-TW" sz="1200" b="1" u="sng" dirty="0">
                <a:solidFill>
                  <a:srgbClr val="0070C0"/>
                </a:solidFill>
              </a:rPr>
              <a:t>Wasserstein</a:t>
            </a:r>
            <a:r>
              <a:rPr lang="zh-TW" altLang="en-US" sz="1200" b="1" u="sng" dirty="0">
                <a:solidFill>
                  <a:srgbClr val="0070C0"/>
                </a:solidFill>
              </a:rPr>
              <a:t> </a:t>
            </a:r>
            <a:r>
              <a:rPr lang="en-US" altLang="zh-TW" sz="1200" b="1" u="sng" dirty="0">
                <a:solidFill>
                  <a:srgbClr val="0070C0"/>
                </a:solidFill>
              </a:rPr>
              <a:t>distance</a:t>
            </a:r>
            <a:r>
              <a:rPr lang="zh-TW" altLang="en-US" sz="1200" b="1" u="sng" dirty="0">
                <a:solidFill>
                  <a:srgbClr val="0070C0"/>
                </a:solidFill>
              </a:rPr>
              <a:t>的值越大</a:t>
            </a:r>
            <a:r>
              <a:rPr lang="zh-TW" altLang="en-US" sz="1200" dirty="0">
                <a:solidFill>
                  <a:srgbClr val="434343"/>
                </a:solidFill>
              </a:rPr>
              <a:t>。</a:t>
            </a:r>
            <a:endParaRPr lang="en-US" altLang="zh-TW" sz="1200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07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48;p40">
            <a:extLst>
              <a:ext uri="{FF2B5EF4-FFF2-40B4-BE49-F238E27FC236}">
                <a16:creationId xmlns:a16="http://schemas.microsoft.com/office/drawing/2014/main" id="{9C367126-565A-456D-8153-C55F832438B3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損失函數設計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E412C5-93A5-434A-A44D-38FB6F47FDF7}"/>
              </a:ext>
            </a:extLst>
          </p:cNvPr>
          <p:cNvSpPr txBox="1"/>
          <p:nvPr/>
        </p:nvSpPr>
        <p:spPr>
          <a:xfrm>
            <a:off x="761719" y="1148502"/>
            <a:ext cx="7620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434343"/>
                </a:solidFill>
              </a:rPr>
              <a:t>           至於如何做到讓</a:t>
            </a:r>
            <a:r>
              <a:rPr lang="en-US" altLang="zh-TW" sz="1200" dirty="0">
                <a:solidFill>
                  <a:srgbClr val="434343"/>
                </a:solidFill>
              </a:rPr>
              <a:t>JS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divergence</a:t>
            </a:r>
            <a:r>
              <a:rPr lang="zh-TW" altLang="en-US" sz="1200" dirty="0">
                <a:solidFill>
                  <a:srgbClr val="434343"/>
                </a:solidFill>
              </a:rPr>
              <a:t>變成</a:t>
            </a:r>
            <a:r>
              <a:rPr lang="en-US" altLang="zh-TW" sz="1200" dirty="0">
                <a:solidFill>
                  <a:srgbClr val="434343"/>
                </a:solidFill>
              </a:rPr>
              <a:t>Wasserstein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distance</a:t>
            </a:r>
            <a:r>
              <a:rPr lang="zh-TW" altLang="en-US" sz="1200" b="1" dirty="0">
                <a:solidFill>
                  <a:srgbClr val="434343"/>
                </a:solidFill>
              </a:rPr>
              <a:t> </a:t>
            </a:r>
            <a:r>
              <a:rPr lang="en-US" altLang="zh-TW" sz="1200" b="1" dirty="0">
                <a:solidFill>
                  <a:srgbClr val="434343"/>
                </a:solidFill>
              </a:rPr>
              <a:t>?</a:t>
            </a:r>
            <a:r>
              <a:rPr lang="zh-TW" altLang="en-US" sz="1200" b="1" dirty="0">
                <a:solidFill>
                  <a:srgbClr val="434343"/>
                </a:solidFill>
              </a:rPr>
              <a:t> </a:t>
            </a:r>
            <a:r>
              <a:rPr lang="zh-TW" altLang="en-US" sz="1200" dirty="0">
                <a:solidFill>
                  <a:srgbClr val="434343"/>
                </a:solidFill>
              </a:rPr>
              <a:t>  首先第一步必須將原來的 </a:t>
            </a:r>
            <a:r>
              <a:rPr lang="en-US" altLang="zh-TW" sz="1200" dirty="0">
                <a:solidFill>
                  <a:srgbClr val="434343"/>
                </a:solidFill>
              </a:rPr>
              <a:t>target function</a:t>
            </a:r>
            <a:r>
              <a:rPr lang="zh-TW" altLang="en-US" sz="1200" dirty="0">
                <a:solidFill>
                  <a:srgbClr val="434343"/>
                </a:solidFill>
              </a:rPr>
              <a:t> 變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成下面的樣子</a:t>
            </a:r>
            <a:r>
              <a:rPr lang="en-US" altLang="zh-TW" sz="1200" dirty="0">
                <a:solidFill>
                  <a:srgbClr val="434343"/>
                </a:solidFill>
              </a:rPr>
              <a:t>:</a:t>
            </a:r>
            <a:r>
              <a:rPr lang="zh-TW" altLang="en-US" sz="1200" dirty="0">
                <a:solidFill>
                  <a:srgbClr val="434343"/>
                </a:solidFill>
              </a:rPr>
              <a:t>             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b="1" dirty="0">
                <a:solidFill>
                  <a:srgbClr val="434343"/>
                </a:solidFill>
              </a:rPr>
              <a:t>           </a:t>
            </a:r>
            <a:endParaRPr lang="en-US" altLang="zh-TW" sz="1200" dirty="0">
              <a:solidFill>
                <a:srgbClr val="43434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0516B1EF-AC8E-45B9-A733-4A0871D8D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7866" y="1617393"/>
            <a:ext cx="5506608" cy="461665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D4616E37-8CA1-49CC-A3AC-8B41B22D96B5}"/>
              </a:ext>
            </a:extLst>
          </p:cNvPr>
          <p:cNvSpPr txBox="1"/>
          <p:nvPr/>
        </p:nvSpPr>
        <p:spPr>
          <a:xfrm>
            <a:off x="761719" y="2112428"/>
            <a:ext cx="762056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434343"/>
                </a:solidFill>
              </a:rPr>
              <a:t>           並且</a:t>
            </a:r>
            <a:r>
              <a:rPr lang="en-US" altLang="zh-TW" sz="1200" dirty="0">
                <a:solidFill>
                  <a:srgbClr val="434343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最後一層輸出必須是</a:t>
            </a:r>
            <a:r>
              <a:rPr lang="zh-TW" altLang="en-US" sz="1200" b="1" dirty="0">
                <a:solidFill>
                  <a:srgbClr val="0070C0"/>
                </a:solidFill>
              </a:rPr>
              <a:t>線性輸出</a:t>
            </a:r>
            <a:r>
              <a:rPr lang="zh-TW" altLang="en-US" sz="1200" dirty="0">
                <a:solidFill>
                  <a:srgbClr val="434343"/>
                </a:solidFill>
              </a:rPr>
              <a:t>，不需要加上</a:t>
            </a:r>
            <a:r>
              <a:rPr lang="en-US" altLang="zh-TW" sz="1200" dirty="0">
                <a:solidFill>
                  <a:srgbClr val="434343"/>
                </a:solidFill>
              </a:rPr>
              <a:t>sigmoid</a:t>
            </a:r>
            <a:r>
              <a:rPr lang="zh-TW" altLang="en-US" sz="1200" dirty="0">
                <a:solidFill>
                  <a:srgbClr val="434343"/>
                </a:solidFill>
              </a:rPr>
              <a:t>、</a:t>
            </a:r>
            <a:r>
              <a:rPr lang="en-US" altLang="zh-TW" sz="1200" dirty="0">
                <a:solidFill>
                  <a:srgbClr val="434343"/>
                </a:solidFill>
              </a:rPr>
              <a:t>tanh</a:t>
            </a:r>
            <a:r>
              <a:rPr lang="zh-TW" altLang="en-US" sz="1200" dirty="0">
                <a:solidFill>
                  <a:srgbClr val="434343"/>
                </a:solidFill>
              </a:rPr>
              <a:t>或</a:t>
            </a:r>
            <a:r>
              <a:rPr lang="en-US" altLang="zh-TW" sz="1200" dirty="0" err="1">
                <a:solidFill>
                  <a:srgbClr val="434343"/>
                </a:solidFill>
              </a:rPr>
              <a:t>softmax</a:t>
            </a:r>
            <a:r>
              <a:rPr lang="zh-TW" altLang="en-US" sz="1200" b="1" dirty="0">
                <a:solidFill>
                  <a:srgbClr val="434343"/>
                </a:solidFill>
              </a:rPr>
              <a:t> </a:t>
            </a:r>
            <a:r>
              <a:rPr lang="zh-TW" altLang="en-US" sz="1200" dirty="0">
                <a:solidFill>
                  <a:srgbClr val="434343"/>
                </a:solidFill>
              </a:rPr>
              <a:t>等非線性轉換</a:t>
            </a:r>
            <a:r>
              <a:rPr lang="zh-TW" altLang="en-US" sz="1200" b="1" dirty="0">
                <a:solidFill>
                  <a:srgbClr val="434343"/>
                </a:solidFill>
              </a:rPr>
              <a:t>。</a:t>
            </a:r>
            <a:endParaRPr lang="en-US" altLang="zh-TW" sz="1200" b="1" dirty="0">
              <a:solidFill>
                <a:srgbClr val="434343"/>
              </a:solidFill>
            </a:endParaRPr>
          </a:p>
          <a:p>
            <a:endParaRPr lang="en-US" altLang="zh-TW" sz="600" b="1" dirty="0">
              <a:solidFill>
                <a:srgbClr val="434343"/>
              </a:solidFill>
            </a:endParaRPr>
          </a:p>
          <a:p>
            <a:r>
              <a:rPr lang="zh-TW" altLang="en-US" sz="1200" b="1" dirty="0">
                <a:solidFill>
                  <a:srgbClr val="434343"/>
                </a:solidFill>
              </a:rPr>
              <a:t>           </a:t>
            </a:r>
            <a:r>
              <a:rPr lang="zh-TW" altLang="en-US" sz="1200" dirty="0">
                <a:solidFill>
                  <a:srgbClr val="434343"/>
                </a:solidFill>
              </a:rPr>
              <a:t>而為了確保</a:t>
            </a:r>
            <a:r>
              <a:rPr lang="en-US" altLang="zh-TW" sz="1200" dirty="0">
                <a:solidFill>
                  <a:srgbClr val="434343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為 </a:t>
            </a:r>
            <a:r>
              <a:rPr lang="en-US" altLang="zh-TW" sz="1200" dirty="0">
                <a:solidFill>
                  <a:srgbClr val="434343"/>
                </a:solidFill>
              </a:rPr>
              <a:t>1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–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Lipschitz function</a:t>
            </a:r>
            <a:r>
              <a:rPr lang="zh-TW" altLang="en-US" sz="1200" dirty="0">
                <a:solidFill>
                  <a:srgbClr val="434343"/>
                </a:solidFill>
              </a:rPr>
              <a:t>，在</a:t>
            </a:r>
            <a:r>
              <a:rPr lang="en-US" altLang="zh-TW" sz="1200" dirty="0">
                <a:solidFill>
                  <a:srgbClr val="434343"/>
                </a:solidFill>
              </a:rPr>
              <a:t>WGAN-GP</a:t>
            </a:r>
            <a:r>
              <a:rPr lang="zh-TW" altLang="en-US" sz="1200" dirty="0">
                <a:solidFill>
                  <a:srgbClr val="434343"/>
                </a:solidFill>
              </a:rPr>
              <a:t>中使用 </a:t>
            </a:r>
            <a:r>
              <a:rPr lang="en-US" altLang="zh-TW" sz="1200" b="1" dirty="0">
                <a:solidFill>
                  <a:srgbClr val="0070C0"/>
                </a:solidFill>
              </a:rPr>
              <a:t>Gradient </a:t>
            </a:r>
            <a:r>
              <a:rPr lang="en-US" altLang="zh-TW" sz="1200" b="1" dirty="0" err="1">
                <a:solidFill>
                  <a:srgbClr val="0070C0"/>
                </a:solidFill>
              </a:rPr>
              <a:t>Panelty</a:t>
            </a:r>
            <a:r>
              <a:rPr lang="en-US" altLang="zh-TW" sz="1200" b="1" dirty="0">
                <a:solidFill>
                  <a:srgbClr val="0070C0"/>
                </a:solidFill>
              </a:rPr>
              <a:t> </a:t>
            </a:r>
            <a:r>
              <a:rPr lang="zh-TW" altLang="en-US" sz="1200" dirty="0">
                <a:solidFill>
                  <a:srgbClr val="434343"/>
                </a:solidFill>
              </a:rPr>
              <a:t>的技巧，下圖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是他的實作方式 </a:t>
            </a:r>
            <a:r>
              <a:rPr lang="en-US" altLang="zh-TW" sz="1200" dirty="0">
                <a:solidFill>
                  <a:srgbClr val="434343"/>
                </a:solidFill>
              </a:rPr>
              <a:t>=&gt;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endParaRPr lang="en-US" altLang="zh-TW" sz="1200" dirty="0">
              <a:solidFill>
                <a:srgbClr val="434343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34293C1-5002-4A62-BEF0-A10CD587A9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47" b="10730"/>
          <a:stretch/>
        </p:blipFill>
        <p:spPr>
          <a:xfrm>
            <a:off x="1027866" y="2999552"/>
            <a:ext cx="4541057" cy="1819403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1D38B68A-1455-4433-8414-76051F4FEB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1466" y="3438390"/>
            <a:ext cx="2942043" cy="255559"/>
          </a:xfrm>
          <a:prstGeom prst="rect">
            <a:avLst/>
          </a:prstGeom>
          <a:ln>
            <a:solidFill>
              <a:schemeClr val="accent6"/>
            </a:solidFill>
          </a:ln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AB1682CE-EDFC-4BC8-B644-913127C7D7F4}"/>
              </a:ext>
            </a:extLst>
          </p:cNvPr>
          <p:cNvSpPr txBox="1"/>
          <p:nvPr/>
        </p:nvSpPr>
        <p:spPr>
          <a:xfrm>
            <a:off x="5781466" y="3101947"/>
            <a:ext cx="2295821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K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-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Lipschitz function</a:t>
            </a:r>
            <a:r>
              <a:rPr lang="zh-TW" altLang="en-US" dirty="0">
                <a:solidFill>
                  <a:srgbClr val="FF0000"/>
                </a:solidFill>
              </a:rPr>
              <a:t> 定義</a:t>
            </a:r>
            <a:r>
              <a:rPr lang="en-US" altLang="zh-TW" dirty="0">
                <a:solidFill>
                  <a:srgbClr val="FF0000"/>
                </a:solidFill>
              </a:rPr>
              <a:t>: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1213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248;p40">
            <a:extLst>
              <a:ext uri="{FF2B5EF4-FFF2-40B4-BE49-F238E27FC236}">
                <a16:creationId xmlns:a16="http://schemas.microsoft.com/office/drawing/2014/main" id="{C851540E-D2D6-42D4-A296-297A4153ECE4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損失函數設計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5905AF6-EC7D-4223-8D65-DFE70F3E9AAA}"/>
              </a:ext>
            </a:extLst>
          </p:cNvPr>
          <p:cNvSpPr txBox="1"/>
          <p:nvPr/>
        </p:nvSpPr>
        <p:spPr>
          <a:xfrm>
            <a:off x="761719" y="1148502"/>
            <a:ext cx="762056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434343"/>
                </a:solidFill>
              </a:rPr>
              <a:t>2.</a:t>
            </a:r>
            <a:r>
              <a:rPr lang="zh-TW" altLang="en-US" sz="1200" b="1" dirty="0">
                <a:solidFill>
                  <a:srgbClr val="434343"/>
                </a:solidFill>
              </a:rPr>
              <a:t> </a:t>
            </a:r>
            <a:r>
              <a:rPr lang="zh-TW" altLang="en-US" sz="1200" b="1" dirty="0">
                <a:solidFill>
                  <a:srgbClr val="0070C0"/>
                </a:solidFill>
              </a:rPr>
              <a:t>偏移損失 </a:t>
            </a:r>
            <a:r>
              <a:rPr lang="en-US" altLang="zh-TW" sz="1200" b="1" dirty="0">
                <a:solidFill>
                  <a:srgbClr val="434343"/>
                </a:solidFill>
              </a:rPr>
              <a:t>(</a:t>
            </a:r>
            <a:r>
              <a:rPr lang="zh-TW" altLang="en-US" sz="1200" b="1" dirty="0">
                <a:solidFill>
                  <a:srgbClr val="434343"/>
                </a:solidFill>
              </a:rPr>
              <a:t> </a:t>
            </a:r>
            <a:r>
              <a:rPr lang="en-US" altLang="zh-TW" sz="1200" b="1" dirty="0">
                <a:solidFill>
                  <a:srgbClr val="0070C0"/>
                </a:solidFill>
              </a:rPr>
              <a:t>Drifting Loss</a:t>
            </a:r>
            <a:r>
              <a:rPr lang="zh-TW" altLang="en-US" sz="1200" b="1" dirty="0">
                <a:solidFill>
                  <a:srgbClr val="434343"/>
                </a:solidFill>
              </a:rPr>
              <a:t> </a:t>
            </a:r>
            <a:r>
              <a:rPr lang="en-US" altLang="zh-TW" sz="1200" b="1" dirty="0">
                <a:solidFill>
                  <a:srgbClr val="434343"/>
                </a:solidFill>
              </a:rPr>
              <a:t>) :</a:t>
            </a:r>
          </a:p>
          <a:p>
            <a:endParaRPr lang="en-US" altLang="zh-TW" sz="600" b="1" dirty="0">
              <a:solidFill>
                <a:srgbClr val="434343"/>
              </a:solidFill>
            </a:endParaRPr>
          </a:p>
          <a:p>
            <a:r>
              <a:rPr lang="en-US" altLang="zh-TW" sz="1200" b="1" dirty="0">
                <a:solidFill>
                  <a:srgbClr val="434343"/>
                </a:solidFill>
              </a:rPr>
              <a:t>          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加這一項的原因是因為，若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過度有信心，可能導致給真實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的分數無窮大，因此</a:t>
            </a:r>
            <a:r>
              <a:rPr lang="en-US" altLang="zh-TW" sz="12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在損失函數中添加了這一項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</a:p>
          <a:p>
            <a:endParaRPr lang="en-US" altLang="zh-TW" sz="1200" b="1" dirty="0">
              <a:solidFill>
                <a:srgbClr val="434343"/>
              </a:solidFill>
            </a:endParaRPr>
          </a:p>
          <a:p>
            <a:endParaRPr lang="en-US" altLang="zh-TW" sz="1200" baseline="300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       </a:t>
            </a:r>
            <a:r>
              <a:rPr lang="zh-TW" altLang="en-US" sz="1200" b="1" dirty="0">
                <a:solidFill>
                  <a:srgbClr val="434343"/>
                </a:solidFill>
              </a:rPr>
              <a:t>           </a:t>
            </a:r>
            <a:endParaRPr lang="en-US" altLang="zh-TW" sz="1200" dirty="0">
              <a:solidFill>
                <a:srgbClr val="434343"/>
              </a:solidFill>
            </a:endParaRP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D2CEA382-5C5A-48BC-8499-910C6B6B0A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6115" y="2026698"/>
            <a:ext cx="5788177" cy="326821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0B36C197-E175-48AB-A363-A050F52E9BB4}"/>
              </a:ext>
            </a:extLst>
          </p:cNvPr>
          <p:cNvSpPr txBox="1"/>
          <p:nvPr/>
        </p:nvSpPr>
        <p:spPr>
          <a:xfrm>
            <a:off x="761719" y="2571750"/>
            <a:ext cx="76205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b="1" dirty="0">
                <a:solidFill>
                  <a:srgbClr val="434343"/>
                </a:solidFill>
              </a:rPr>
              <a:t>           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就是不希望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給的值偏離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太遠。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1200" baseline="300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       </a:t>
            </a:r>
            <a:r>
              <a:rPr lang="zh-TW" altLang="en-US" sz="1200" b="1" dirty="0">
                <a:solidFill>
                  <a:srgbClr val="434343"/>
                </a:solidFill>
              </a:rPr>
              <a:t>           </a:t>
            </a:r>
            <a:endParaRPr lang="en-US" altLang="zh-TW" sz="1200" dirty="0">
              <a:solidFill>
                <a:srgbClr val="434343"/>
              </a:solidFill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EC3759CD-4800-472E-88F0-BC92370422D2}"/>
              </a:ext>
            </a:extLst>
          </p:cNvPr>
          <p:cNvSpPr txBox="1"/>
          <p:nvPr/>
        </p:nvSpPr>
        <p:spPr>
          <a:xfrm>
            <a:off x="914400" y="3477386"/>
            <a:ext cx="74678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u="sng" dirty="0">
                <a:solidFill>
                  <a:srgbClr val="434343"/>
                </a:solidFill>
              </a:rPr>
              <a:t>總結</a:t>
            </a:r>
            <a:r>
              <a:rPr lang="en-US" altLang="zh-TW" b="1" dirty="0">
                <a:solidFill>
                  <a:srgbClr val="434343"/>
                </a:solidFill>
              </a:rPr>
              <a:t>:</a:t>
            </a:r>
          </a:p>
          <a:p>
            <a:r>
              <a:rPr lang="zh-TW" altLang="en-US" b="1" dirty="0">
                <a:solidFill>
                  <a:srgbClr val="434343"/>
                </a:solidFill>
              </a:rPr>
              <a:t>           </a:t>
            </a:r>
            <a:r>
              <a:rPr lang="en-US" altLang="zh-TW" b="1" dirty="0">
                <a:solidFill>
                  <a:srgbClr val="434343"/>
                </a:solidFill>
              </a:rPr>
              <a:t>Discriminator </a:t>
            </a:r>
            <a:r>
              <a:rPr lang="zh-TW" altLang="en-US" b="1" dirty="0">
                <a:solidFill>
                  <a:srgbClr val="434343"/>
                </a:solidFill>
              </a:rPr>
              <a:t>損失函數  </a:t>
            </a:r>
            <a:r>
              <a:rPr lang="en-US" altLang="zh-TW" b="1" dirty="0">
                <a:solidFill>
                  <a:srgbClr val="434343"/>
                </a:solidFill>
              </a:rPr>
              <a:t>=  - V(G, D) + Gradient </a:t>
            </a:r>
            <a:r>
              <a:rPr lang="en-US" altLang="zh-TW" b="1" dirty="0" err="1">
                <a:solidFill>
                  <a:srgbClr val="434343"/>
                </a:solidFill>
              </a:rPr>
              <a:t>Panelty</a:t>
            </a:r>
            <a:r>
              <a:rPr lang="en-US" altLang="zh-TW" b="1" dirty="0">
                <a:solidFill>
                  <a:srgbClr val="434343"/>
                </a:solidFill>
              </a:rPr>
              <a:t> + Drifting Loss</a:t>
            </a:r>
          </a:p>
          <a:p>
            <a:r>
              <a:rPr lang="en-US" altLang="zh-TW" b="1" dirty="0">
                <a:solidFill>
                  <a:srgbClr val="434343"/>
                </a:solidFill>
              </a:rPr>
              <a:t>           Generator</a:t>
            </a:r>
            <a:r>
              <a:rPr lang="zh-TW" altLang="en-US" b="1" dirty="0">
                <a:solidFill>
                  <a:srgbClr val="434343"/>
                </a:solidFill>
              </a:rPr>
              <a:t>       損失函數  </a:t>
            </a:r>
            <a:r>
              <a:rPr lang="en-US" altLang="zh-TW" b="1" dirty="0">
                <a:solidFill>
                  <a:srgbClr val="434343"/>
                </a:solidFill>
              </a:rPr>
              <a:t>=</a:t>
            </a:r>
            <a:r>
              <a:rPr lang="zh-TW" altLang="en-US" b="1" dirty="0">
                <a:solidFill>
                  <a:srgbClr val="434343"/>
                </a:solidFill>
              </a:rPr>
              <a:t>    </a:t>
            </a:r>
            <a:r>
              <a:rPr lang="en-US" altLang="zh-TW" b="1" dirty="0">
                <a:solidFill>
                  <a:srgbClr val="434343"/>
                </a:solidFill>
              </a:rPr>
              <a:t>V(G, D)</a:t>
            </a:r>
            <a:endParaRPr lang="zh-TW" altLang="en-US" b="1" dirty="0">
              <a:solidFill>
                <a:srgbClr val="434343"/>
              </a:solidFill>
            </a:endParaRP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11E1D5DB-8EB4-4BFC-BA38-DB1BF0B50E1A}"/>
              </a:ext>
            </a:extLst>
          </p:cNvPr>
          <p:cNvSpPr/>
          <p:nvPr/>
        </p:nvSpPr>
        <p:spPr>
          <a:xfrm>
            <a:off x="761719" y="3337223"/>
            <a:ext cx="7080763" cy="112130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55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評估生成圖片的品質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7" name="Google Shape;437;p48"/>
          <p:cNvSpPr txBox="1">
            <a:spLocks noGrp="1"/>
          </p:cNvSpPr>
          <p:nvPr>
            <p:ph type="title" idx="2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38" name="Google Shape;438;p48"/>
          <p:cNvSpPr txBox="1">
            <a:spLocks noGrp="1"/>
          </p:cNvSpPr>
          <p:nvPr>
            <p:ph type="subTitle" idx="1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圖片生成出來了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但品質到底多好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</p:txBody>
      </p:sp>
      <p:cxnSp>
        <p:nvCxnSpPr>
          <p:cNvPr id="439" name="Google Shape;439;p48"/>
          <p:cNvCxnSpPr/>
          <p:nvPr/>
        </p:nvCxnSpPr>
        <p:spPr>
          <a:xfrm>
            <a:off x="0" y="2737950"/>
            <a:ext cx="1676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40" name="Google Shape;440;p48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41" name="Google Shape;441;p48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8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8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8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8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62A0BBFA-6CFD-41DC-A9AB-0A9ABA8F04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361" y="2258449"/>
            <a:ext cx="4028811" cy="353225"/>
          </a:xfrm>
          <a:prstGeom prst="rect">
            <a:avLst/>
          </a:prstGeom>
        </p:spPr>
      </p:pic>
      <p:sp>
        <p:nvSpPr>
          <p:cNvPr id="3" name="Google Shape;248;p40">
            <a:extLst>
              <a:ext uri="{FF2B5EF4-FFF2-40B4-BE49-F238E27FC236}">
                <a16:creationId xmlns:a16="http://schemas.microsoft.com/office/drawing/2014/main" id="{06945666-454C-488D-B4AA-6C986FA275A8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solidFill>
                  <a:srgbClr val="434343"/>
                </a:solidFill>
              </a:rPr>
              <a:t>FID</a:t>
            </a:r>
            <a:r>
              <a:rPr lang="zh-TW" altLang="en-US" sz="2400" b="1" dirty="0">
                <a:solidFill>
                  <a:srgbClr val="434343"/>
                </a:solidFill>
              </a:rPr>
              <a:t>指標 </a:t>
            </a:r>
            <a:r>
              <a:rPr lang="en-US" altLang="zh-TW" sz="2400" b="1" dirty="0">
                <a:solidFill>
                  <a:srgbClr val="434343"/>
                </a:solidFill>
              </a:rPr>
              <a:t>(</a:t>
            </a:r>
            <a:r>
              <a:rPr lang="zh-TW" altLang="en-US" sz="2400" b="1" dirty="0">
                <a:solidFill>
                  <a:srgbClr val="434343"/>
                </a:solidFill>
              </a:rPr>
              <a:t> </a:t>
            </a:r>
            <a:r>
              <a:rPr lang="en-US" altLang="zh-TW" sz="2400" b="1" dirty="0">
                <a:solidFill>
                  <a:srgbClr val="434343"/>
                </a:solidFill>
              </a:rPr>
              <a:t>Fréchet Inception Distance</a:t>
            </a:r>
            <a:r>
              <a:rPr lang="zh-TW" altLang="en-US" sz="2400" b="1" dirty="0">
                <a:solidFill>
                  <a:srgbClr val="434343"/>
                </a:solidFill>
              </a:rPr>
              <a:t> </a:t>
            </a:r>
            <a:r>
              <a:rPr lang="en-US" altLang="zh-TW" sz="2400" b="1" dirty="0">
                <a:solidFill>
                  <a:srgbClr val="434343"/>
                </a:solidFill>
              </a:rPr>
              <a:t>)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58D4705-B4DC-4C2F-AE23-DF94338BF7E1}"/>
              </a:ext>
            </a:extLst>
          </p:cNvPr>
          <p:cNvSpPr/>
          <p:nvPr/>
        </p:nvSpPr>
        <p:spPr>
          <a:xfrm>
            <a:off x="1063739" y="927839"/>
            <a:ext cx="7016519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rgbClr val="434343"/>
                </a:solidFill>
                <a:latin typeface="+mj-lt"/>
              </a:rPr>
              <a:t>         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FID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（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Fréchet Inception Distance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）是一種評價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GAN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的指標，它的想法是這樣的：分別把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generator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生成的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data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和真實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data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都輸入進預訓練好的 </a:t>
            </a:r>
            <a:r>
              <a:rPr lang="en-US" altLang="zh-TW" b="1" dirty="0">
                <a:solidFill>
                  <a:srgbClr val="434343"/>
                </a:solidFill>
                <a:latin typeface="+mj-lt"/>
              </a:rPr>
              <a:t>Inception</a:t>
            </a:r>
            <a:r>
              <a:rPr lang="zh-TW" altLang="en-US" b="1" dirty="0">
                <a:solidFill>
                  <a:srgbClr val="434343"/>
                </a:solidFill>
                <a:latin typeface="+mj-lt"/>
              </a:rPr>
              <a:t> </a:t>
            </a:r>
            <a:r>
              <a:rPr lang="en-US" altLang="zh-TW" b="1" dirty="0">
                <a:solidFill>
                  <a:srgbClr val="434343"/>
                </a:solidFill>
                <a:latin typeface="+mj-lt"/>
              </a:rPr>
              <a:t>-</a:t>
            </a:r>
            <a:r>
              <a:rPr lang="zh-TW" altLang="en-US" b="1" dirty="0">
                <a:solidFill>
                  <a:srgbClr val="434343"/>
                </a:solidFill>
                <a:latin typeface="+mj-lt"/>
              </a:rPr>
              <a:t> </a:t>
            </a:r>
            <a:r>
              <a:rPr lang="en-US" altLang="zh-TW" b="1" dirty="0">
                <a:solidFill>
                  <a:srgbClr val="434343"/>
                </a:solidFill>
                <a:latin typeface="+mj-lt"/>
              </a:rPr>
              <a:t>V3</a:t>
            </a:r>
            <a:r>
              <a:rPr lang="zh-TW" altLang="en-US" b="1" dirty="0">
                <a:solidFill>
                  <a:srgbClr val="434343"/>
                </a:solidFill>
                <a:latin typeface="+mj-lt"/>
              </a:rPr>
              <a:t> 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中，抽取 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Inception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 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-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 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V3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 的中間層的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feature map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，並且假設</a:t>
            </a:r>
            <a:r>
              <a:rPr lang="en-US" altLang="zh-TW" dirty="0">
                <a:solidFill>
                  <a:srgbClr val="434343"/>
                </a:solidFill>
              </a:rPr>
              <a:t>feature map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符合多元高斯分佈，然後估計生成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data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的 </a:t>
            </a:r>
            <a:r>
              <a:rPr lang="zh-TW" altLang="en-US" u="sng" dirty="0">
                <a:solidFill>
                  <a:srgbClr val="434343"/>
                </a:solidFill>
                <a:latin typeface="+mj-lt"/>
              </a:rPr>
              <a:t>平均值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 和 </a:t>
            </a:r>
            <a:r>
              <a:rPr lang="zh-TW" altLang="en-US" u="sng" dirty="0">
                <a:solidFill>
                  <a:srgbClr val="434343"/>
                </a:solidFill>
              </a:rPr>
              <a:t>變異數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， 以及真實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data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的 </a:t>
            </a:r>
            <a:r>
              <a:rPr lang="zh-TW" altLang="en-US" u="sng" dirty="0">
                <a:solidFill>
                  <a:srgbClr val="434343"/>
                </a:solidFill>
                <a:latin typeface="+mj-lt"/>
              </a:rPr>
              <a:t>平均值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 和 </a:t>
            </a:r>
            <a:r>
              <a:rPr lang="zh-TW" altLang="en-US" u="sng" dirty="0">
                <a:solidFill>
                  <a:srgbClr val="434343"/>
                </a:solidFill>
                <a:latin typeface="+mj-lt"/>
              </a:rPr>
              <a:t>變異數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，接著計算兩個高斯分佈的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Fréchet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 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Distance 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，此距離值即</a:t>
            </a:r>
            <a:r>
              <a:rPr lang="en-US" altLang="zh-TW" dirty="0">
                <a:solidFill>
                  <a:srgbClr val="434343"/>
                </a:solidFill>
                <a:latin typeface="+mj-lt"/>
              </a:rPr>
              <a:t>FID</a:t>
            </a:r>
            <a:r>
              <a:rPr lang="zh-TW" altLang="en-US" dirty="0">
                <a:solidFill>
                  <a:srgbClr val="434343"/>
                </a:solidFill>
                <a:latin typeface="+mj-lt"/>
              </a:rPr>
              <a:t>。</a:t>
            </a:r>
          </a:p>
        </p:txBody>
      </p:sp>
      <p:sp>
        <p:nvSpPr>
          <p:cNvPr id="5" name="左大括弧 4">
            <a:extLst>
              <a:ext uri="{FF2B5EF4-FFF2-40B4-BE49-F238E27FC236}">
                <a16:creationId xmlns:a16="http://schemas.microsoft.com/office/drawing/2014/main" id="{93C075C8-F9B8-4D1D-A2FC-D5CC21CB6B9A}"/>
              </a:ext>
            </a:extLst>
          </p:cNvPr>
          <p:cNvSpPr/>
          <p:nvPr/>
        </p:nvSpPr>
        <p:spPr>
          <a:xfrm>
            <a:off x="1238499" y="3046111"/>
            <a:ext cx="214862" cy="714166"/>
          </a:xfrm>
          <a:prstGeom prst="leftBrac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47F4292-CA03-4B9E-B97F-71B78DB403E0}"/>
              </a:ext>
            </a:extLst>
          </p:cNvPr>
          <p:cNvSpPr txBox="1"/>
          <p:nvPr/>
        </p:nvSpPr>
        <p:spPr>
          <a:xfrm>
            <a:off x="1509706" y="3046111"/>
            <a:ext cx="13356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34343"/>
                </a:solidFill>
              </a:rPr>
              <a:t>μ :</a:t>
            </a:r>
            <a:r>
              <a:rPr lang="zh-TW" altLang="en-US" dirty="0">
                <a:solidFill>
                  <a:srgbClr val="434343"/>
                </a:solidFill>
              </a:rPr>
              <a:t> 平均值向量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16EE9A57-549C-4AC7-9A63-BF15A6ACF241}"/>
              </a:ext>
            </a:extLst>
          </p:cNvPr>
          <p:cNvSpPr txBox="1"/>
          <p:nvPr/>
        </p:nvSpPr>
        <p:spPr>
          <a:xfrm>
            <a:off x="1509706" y="3452500"/>
            <a:ext cx="15215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434343"/>
                </a:solidFill>
              </a:rPr>
              <a:t>Σ :</a:t>
            </a:r>
            <a:r>
              <a:rPr lang="zh-TW" altLang="en-US" dirty="0">
                <a:solidFill>
                  <a:srgbClr val="434343"/>
                </a:solidFill>
              </a:rPr>
              <a:t> 共變異數矩陣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D018C4-EFA9-4113-AFC1-EEB7A39AF5A0}"/>
              </a:ext>
            </a:extLst>
          </p:cNvPr>
          <p:cNvSpPr/>
          <p:nvPr/>
        </p:nvSpPr>
        <p:spPr>
          <a:xfrm>
            <a:off x="1345930" y="2196002"/>
            <a:ext cx="4220563" cy="527175"/>
          </a:xfrm>
          <a:prstGeom prst="rect">
            <a:avLst/>
          </a:prstGeom>
          <a:noFill/>
          <a:ln w="127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D01FAB2-F1B0-44C5-9313-BFBB181F8F8C}"/>
              </a:ext>
            </a:extLst>
          </p:cNvPr>
          <p:cNvSpPr txBox="1"/>
          <p:nvPr/>
        </p:nvSpPr>
        <p:spPr>
          <a:xfrm>
            <a:off x="1896182" y="4061772"/>
            <a:ext cx="5351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FID</a:t>
            </a:r>
            <a:r>
              <a:rPr lang="zh-TW" altLang="en-US" b="1" dirty="0">
                <a:solidFill>
                  <a:srgbClr val="FF0000"/>
                </a:solidFill>
              </a:rPr>
              <a:t>只是其中一種評價</a:t>
            </a:r>
            <a:r>
              <a:rPr lang="en-US" altLang="zh-TW" b="1" dirty="0">
                <a:solidFill>
                  <a:srgbClr val="FF0000"/>
                </a:solidFill>
              </a:rPr>
              <a:t>GAN</a:t>
            </a:r>
            <a:r>
              <a:rPr lang="zh-TW" altLang="en-US" b="1" dirty="0">
                <a:solidFill>
                  <a:srgbClr val="FF0000"/>
                </a:solidFill>
              </a:rPr>
              <a:t>的方式，其他有如</a:t>
            </a:r>
            <a:r>
              <a:rPr lang="en-US" altLang="zh-TW" b="1" dirty="0">
                <a:solidFill>
                  <a:srgbClr val="FF0000"/>
                </a:solidFill>
              </a:rPr>
              <a:t>: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IS</a:t>
            </a:r>
            <a:r>
              <a:rPr lang="zh-TW" altLang="en-US" b="1" dirty="0">
                <a:solidFill>
                  <a:srgbClr val="FF0000"/>
                </a:solidFill>
              </a:rPr>
              <a:t>、</a:t>
            </a:r>
            <a:r>
              <a:rPr lang="en-US" altLang="zh-TW" b="1" dirty="0">
                <a:solidFill>
                  <a:srgbClr val="FF0000"/>
                </a:solidFill>
              </a:rPr>
              <a:t>SSIM</a:t>
            </a:r>
            <a:r>
              <a:rPr lang="zh-TW" altLang="en-US" b="1" dirty="0">
                <a:solidFill>
                  <a:srgbClr val="FF0000"/>
                </a:solidFill>
              </a:rPr>
              <a:t> </a:t>
            </a:r>
            <a:r>
              <a:rPr lang="en-US" altLang="zh-TW" b="1" dirty="0">
                <a:solidFill>
                  <a:srgbClr val="FF0000"/>
                </a:solidFill>
              </a:rPr>
              <a:t>…</a:t>
            </a:r>
            <a:r>
              <a:rPr lang="zh-TW" altLang="en-US" b="1" dirty="0">
                <a:solidFill>
                  <a:srgbClr val="FF0000"/>
                </a:solidFill>
              </a:rPr>
              <a:t> 等。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1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rgbClr val="D9D9D9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51"/>
          <p:cNvSpPr txBox="1">
            <a:spLocks noGrp="1"/>
          </p:cNvSpPr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9" name="Google Shape;479;p51"/>
          <p:cNvSpPr txBox="1">
            <a:spLocks noGrp="1"/>
          </p:cNvSpPr>
          <p:nvPr>
            <p:ph type="title" idx="2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80" name="Google Shape;480;p51"/>
          <p:cNvSpPr txBox="1">
            <a:spLocks noGrp="1"/>
          </p:cNvSpPr>
          <p:nvPr>
            <p:ph type="subTitle" idx="1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我自己做的成果</a:t>
            </a:r>
          </a:p>
        </p:txBody>
      </p:sp>
      <p:cxnSp>
        <p:nvCxnSpPr>
          <p:cNvPr id="481" name="Google Shape;481;p51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82" name="Google Shape;482;p51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483" name="Google Shape;483;p51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51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51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51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51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248;p40">
            <a:extLst>
              <a:ext uri="{FF2B5EF4-FFF2-40B4-BE49-F238E27FC236}">
                <a16:creationId xmlns:a16="http://schemas.microsoft.com/office/drawing/2014/main" id="{C9656C2F-88CE-4943-9BB0-118D5D3E7EA1}"/>
              </a:ext>
            </a:extLst>
          </p:cNvPr>
          <p:cNvSpPr txBox="1">
            <a:spLocks/>
          </p:cNvSpPr>
          <p:nvPr/>
        </p:nvSpPr>
        <p:spPr>
          <a:xfrm>
            <a:off x="540631" y="253653"/>
            <a:ext cx="2769898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b="1" dirty="0">
                <a:solidFill>
                  <a:srgbClr val="434343"/>
                </a:solidFill>
              </a:rPr>
              <a:t>我做的</a:t>
            </a:r>
            <a:r>
              <a:rPr lang="en-US" altLang="zh-TW" sz="2400" b="1" dirty="0">
                <a:solidFill>
                  <a:srgbClr val="434343"/>
                </a:solidFill>
              </a:rPr>
              <a:t>…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EE87EE9-9F4D-4D09-8776-C5FE81CE54E8}"/>
              </a:ext>
            </a:extLst>
          </p:cNvPr>
          <p:cNvSpPr txBox="1"/>
          <p:nvPr/>
        </p:nvSpPr>
        <p:spPr>
          <a:xfrm>
            <a:off x="974470" y="767562"/>
            <a:ext cx="70342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434343"/>
                </a:solidFill>
              </a:rPr>
              <a:t>由於論文作者是使用</a:t>
            </a:r>
            <a:r>
              <a:rPr lang="en-US" altLang="zh-TW" sz="1200" dirty="0">
                <a:solidFill>
                  <a:srgbClr val="434343"/>
                </a:solidFill>
              </a:rPr>
              <a:t>8</a:t>
            </a:r>
            <a:r>
              <a:rPr lang="zh-TW" altLang="en-US" sz="1200" dirty="0">
                <a:solidFill>
                  <a:srgbClr val="434343"/>
                </a:solidFill>
              </a:rPr>
              <a:t>張</a:t>
            </a:r>
            <a:r>
              <a:rPr lang="en-US" altLang="zh-TW" sz="1200" dirty="0">
                <a:solidFill>
                  <a:srgbClr val="434343"/>
                </a:solidFill>
              </a:rPr>
              <a:t>Tesla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V100</a:t>
            </a:r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r>
              <a:rPr lang="en-US" altLang="zh-TW" sz="1200" dirty="0">
                <a:solidFill>
                  <a:srgbClr val="434343"/>
                </a:solidFill>
              </a:rPr>
              <a:t>GPU</a:t>
            </a:r>
            <a:r>
              <a:rPr lang="zh-TW" altLang="en-US" sz="1200" dirty="0">
                <a:solidFill>
                  <a:srgbClr val="434343"/>
                </a:solidFill>
              </a:rPr>
              <a:t>來做，而我只有</a:t>
            </a:r>
            <a:r>
              <a:rPr lang="en-US" altLang="zh-TW" sz="1200" dirty="0">
                <a:solidFill>
                  <a:srgbClr val="434343"/>
                </a:solidFill>
              </a:rPr>
              <a:t>1</a:t>
            </a:r>
            <a:r>
              <a:rPr lang="zh-TW" altLang="en-US" sz="1200" dirty="0">
                <a:solidFill>
                  <a:srgbClr val="434343"/>
                </a:solidFill>
              </a:rPr>
              <a:t>張</a:t>
            </a:r>
            <a:r>
              <a:rPr lang="en-US" altLang="zh-TW" sz="1200" dirty="0">
                <a:solidFill>
                  <a:srgbClr val="434343"/>
                </a:solidFill>
              </a:rPr>
              <a:t>RTX2070</a:t>
            </a:r>
            <a:r>
              <a:rPr lang="zh-TW" altLang="en-US" sz="1200" dirty="0">
                <a:solidFill>
                  <a:srgbClr val="434343"/>
                </a:solidFill>
              </a:rPr>
              <a:t>，所以我只生成</a:t>
            </a:r>
            <a:r>
              <a:rPr lang="en-US" altLang="zh-TW" sz="1200" dirty="0">
                <a:solidFill>
                  <a:srgbClr val="434343"/>
                </a:solidFill>
              </a:rPr>
              <a:t>64x64</a:t>
            </a:r>
            <a:r>
              <a:rPr lang="zh-TW" altLang="en-US" sz="1200" dirty="0">
                <a:solidFill>
                  <a:srgbClr val="434343"/>
                </a:solidFill>
              </a:rPr>
              <a:t>的圖片</a:t>
            </a:r>
            <a:r>
              <a:rPr lang="en-US" altLang="zh-TW" sz="1200" dirty="0">
                <a:solidFill>
                  <a:srgbClr val="434343"/>
                </a:solidFill>
              </a:rPr>
              <a:t>…</a:t>
            </a:r>
          </a:p>
          <a:p>
            <a:r>
              <a:rPr lang="en-US" altLang="zh-TW" sz="1200" dirty="0">
                <a:solidFill>
                  <a:srgbClr val="434343"/>
                </a:solidFill>
              </a:rPr>
              <a:t>( V100</a:t>
            </a:r>
            <a:r>
              <a:rPr lang="zh-TW" altLang="en-US" sz="1200" dirty="0">
                <a:solidFill>
                  <a:srgbClr val="434343"/>
                </a:solidFill>
              </a:rPr>
              <a:t>一張約</a:t>
            </a:r>
            <a:r>
              <a:rPr lang="en-US" altLang="zh-TW" sz="1200" dirty="0">
                <a:solidFill>
                  <a:srgbClr val="434343"/>
                </a:solidFill>
              </a:rPr>
              <a:t>30</a:t>
            </a:r>
            <a:r>
              <a:rPr lang="zh-TW" altLang="en-US" sz="1200" dirty="0">
                <a:solidFill>
                  <a:srgbClr val="434343"/>
                </a:solidFill>
              </a:rPr>
              <a:t>萬新台幣，</a:t>
            </a:r>
            <a:r>
              <a:rPr lang="en-US" altLang="zh-TW" sz="1200" dirty="0">
                <a:solidFill>
                  <a:srgbClr val="434343"/>
                </a:solidFill>
              </a:rPr>
              <a:t>RTX2070</a:t>
            </a:r>
            <a:r>
              <a:rPr lang="zh-TW" altLang="en-US" sz="1200" dirty="0">
                <a:solidFill>
                  <a:srgbClr val="434343"/>
                </a:solidFill>
              </a:rPr>
              <a:t>一張</a:t>
            </a:r>
            <a:r>
              <a:rPr lang="en-US" altLang="zh-TW" sz="1200" dirty="0">
                <a:solidFill>
                  <a:srgbClr val="434343"/>
                </a:solidFill>
              </a:rPr>
              <a:t>1</a:t>
            </a:r>
            <a:r>
              <a:rPr lang="zh-TW" altLang="en-US" sz="1200" dirty="0">
                <a:solidFill>
                  <a:srgbClr val="434343"/>
                </a:solidFill>
              </a:rPr>
              <a:t>萬多 </a:t>
            </a:r>
            <a:r>
              <a:rPr lang="en-US" altLang="zh-TW" sz="1200" dirty="0">
                <a:solidFill>
                  <a:srgbClr val="434343"/>
                </a:solidFill>
              </a:rPr>
              <a:t>)</a:t>
            </a:r>
            <a:endParaRPr lang="zh-TW" altLang="en-US" sz="1200" dirty="0">
              <a:solidFill>
                <a:srgbClr val="434343"/>
              </a:solidFill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AAE30E0-F5CE-4B0B-8182-432F15E833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02" y="1589629"/>
            <a:ext cx="790038" cy="79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9BD88EA-BB4A-46A3-8DC0-ED8D3874B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740" y="1589629"/>
            <a:ext cx="790038" cy="79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2434FBBF-A9D9-49CA-B514-5DB1C8FFDF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778" y="1589629"/>
            <a:ext cx="790038" cy="79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B98068E-7F70-4514-9386-28F48CDB0B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57815" y="1589628"/>
            <a:ext cx="790037" cy="79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63C5A6BA-5194-4930-9F44-1DB1514098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7851" y="1589625"/>
            <a:ext cx="790037" cy="7900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5F260E53-FE54-4DE6-822C-2CCD49DD0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7887" y="1589622"/>
            <a:ext cx="790036" cy="7900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3F03950A-240B-430A-8CBD-F1F1D45E0F0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27922" y="1589621"/>
            <a:ext cx="790035" cy="790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3F4B8E46-AD3F-407E-BE64-A099D41A9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17956" y="1589619"/>
            <a:ext cx="798790" cy="790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5C095568-A525-419A-9EE6-4D066C8A76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6746" y="1589621"/>
            <a:ext cx="790035" cy="7900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60DDE35-0120-4595-A552-A71D02FFF53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7705" y="2379656"/>
            <a:ext cx="790034" cy="79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2DEA316C-6B2F-44C7-BCB8-299B963FB8F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7739" y="2379657"/>
            <a:ext cx="790033" cy="7900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2FD483AB-A0F4-4E20-9335-B02BFDFA86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76528" y="2379656"/>
            <a:ext cx="772534" cy="79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CD4A67BA-9FA7-42ED-B66C-ECF101DC206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57805" y="2379656"/>
            <a:ext cx="790032" cy="790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0AE023F0-9A17-4975-955B-272628787F1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47836" y="2379655"/>
            <a:ext cx="790030" cy="790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CF4BFDB-07D9-4BC8-BAFC-7AFCC4B85D2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37856" y="2379651"/>
            <a:ext cx="790029" cy="790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8017F0E3-A9AD-42C9-9A7B-79B9AD1F4D8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627869" y="2379650"/>
            <a:ext cx="790019" cy="79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A327A0E4-900A-4CDE-A19C-444495F4259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417797" y="2379650"/>
            <a:ext cx="798790" cy="7900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581AEC82-1755-40FB-B2A1-879A18B06D0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216571" y="2379649"/>
            <a:ext cx="798789" cy="790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BE7E984B-E9A9-40EB-9C1E-D2A385F5C33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887546" y="3169669"/>
            <a:ext cx="794961" cy="7949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3D083EBA-A26C-4A0A-9489-D030FBD61643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677580" y="3169669"/>
            <a:ext cx="798170" cy="7981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AB8DAB35-354A-4C49-9CD8-5B264DFDC66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476340" y="3169667"/>
            <a:ext cx="798170" cy="79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FB09DFF4-E25E-4C93-A769-9425671D01EC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262841" y="3169664"/>
            <a:ext cx="798789" cy="798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8FE83ABF-9A5F-481E-9FA1-CCFC121E18E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056084" y="3170100"/>
            <a:ext cx="798789" cy="79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225C4CF1-8630-4685-8065-FB1E1D30E6F8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846113" y="3170285"/>
            <a:ext cx="781627" cy="7973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ED646986-E85E-4F6A-B932-1AFD7570DA81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5627739" y="3169663"/>
            <a:ext cx="798615" cy="798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8" name="圖片 57">
            <a:extLst>
              <a:ext uri="{FF2B5EF4-FFF2-40B4-BE49-F238E27FC236}">
                <a16:creationId xmlns:a16="http://schemas.microsoft.com/office/drawing/2014/main" id="{8CA3A77B-C167-4B0D-B2AC-F5210303252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6426354" y="3169662"/>
            <a:ext cx="798614" cy="798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2" name="圖片 61">
            <a:extLst>
              <a:ext uri="{FF2B5EF4-FFF2-40B4-BE49-F238E27FC236}">
                <a16:creationId xmlns:a16="http://schemas.microsoft.com/office/drawing/2014/main" id="{4A3E69BE-6876-478A-A251-DE66E7B685FB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7224822" y="3169661"/>
            <a:ext cx="798613" cy="7986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2" name="圖片 511">
            <a:extLst>
              <a:ext uri="{FF2B5EF4-FFF2-40B4-BE49-F238E27FC236}">
                <a16:creationId xmlns:a16="http://schemas.microsoft.com/office/drawing/2014/main" id="{7EB1BFD2-7903-4539-A914-D05AA44900E0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887546" y="3964049"/>
            <a:ext cx="790034" cy="790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6" name="圖片 515">
            <a:extLst>
              <a:ext uri="{FF2B5EF4-FFF2-40B4-BE49-F238E27FC236}">
                <a16:creationId xmlns:a16="http://schemas.microsoft.com/office/drawing/2014/main" id="{5C47AC39-6106-49A7-A06B-2CE56C0F13B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77579" y="3967257"/>
            <a:ext cx="786825" cy="7868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18" name="圖片 517">
            <a:extLst>
              <a:ext uri="{FF2B5EF4-FFF2-40B4-BE49-F238E27FC236}">
                <a16:creationId xmlns:a16="http://schemas.microsoft.com/office/drawing/2014/main" id="{AF04E9AA-F60A-4423-A1BA-C83D6D8C4430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2464404" y="3964049"/>
            <a:ext cx="786824" cy="78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0" name="圖片 519">
            <a:extLst>
              <a:ext uri="{FF2B5EF4-FFF2-40B4-BE49-F238E27FC236}">
                <a16:creationId xmlns:a16="http://schemas.microsoft.com/office/drawing/2014/main" id="{8CACDCA8-5A65-4BBB-8470-6B00D4AD839C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3257804" y="3964048"/>
            <a:ext cx="786823" cy="78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2" name="圖片 521">
            <a:extLst>
              <a:ext uri="{FF2B5EF4-FFF2-40B4-BE49-F238E27FC236}">
                <a16:creationId xmlns:a16="http://schemas.microsoft.com/office/drawing/2014/main" id="{8DE8C63F-74B3-469B-8680-685125DA0EFB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4044626" y="3963061"/>
            <a:ext cx="786823" cy="78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4" name="圖片 63">
            <a:extLst>
              <a:ext uri="{FF2B5EF4-FFF2-40B4-BE49-F238E27FC236}">
                <a16:creationId xmlns:a16="http://schemas.microsoft.com/office/drawing/2014/main" id="{1D65E516-FB71-41C7-B34D-2A18F0A73F66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831448" y="3962073"/>
            <a:ext cx="786823" cy="7868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8" name="圖片 67">
            <a:extLst>
              <a:ext uri="{FF2B5EF4-FFF2-40B4-BE49-F238E27FC236}">
                <a16:creationId xmlns:a16="http://schemas.microsoft.com/office/drawing/2014/main" id="{4982C923-B969-4285-A62F-5EF1A2369C5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624847" y="3962073"/>
            <a:ext cx="804900" cy="7868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4" name="圖片 73">
            <a:extLst>
              <a:ext uri="{FF2B5EF4-FFF2-40B4-BE49-F238E27FC236}">
                <a16:creationId xmlns:a16="http://schemas.microsoft.com/office/drawing/2014/main" id="{A7E884C8-2334-4851-8DD7-A2B08AB5748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431787" y="3962070"/>
            <a:ext cx="786821" cy="7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6" name="圖片 75">
            <a:extLst>
              <a:ext uri="{FF2B5EF4-FFF2-40B4-BE49-F238E27FC236}">
                <a16:creationId xmlns:a16="http://schemas.microsoft.com/office/drawing/2014/main" id="{057E0A5C-610C-4B4D-9ADD-92203E88B889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7216571" y="3967034"/>
            <a:ext cx="803229" cy="786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93057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8;p40">
            <a:extLst>
              <a:ext uri="{FF2B5EF4-FFF2-40B4-BE49-F238E27FC236}">
                <a16:creationId xmlns:a16="http://schemas.microsoft.com/office/drawing/2014/main" id="{5F957C0F-1A46-431F-8234-C8C783207E83}"/>
              </a:ext>
            </a:extLst>
          </p:cNvPr>
          <p:cNvSpPr txBox="1">
            <a:spLocks/>
          </p:cNvSpPr>
          <p:nvPr/>
        </p:nvSpPr>
        <p:spPr>
          <a:xfrm>
            <a:off x="3187051" y="267003"/>
            <a:ext cx="2769898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實驗</a:t>
            </a:r>
            <a:endParaRPr lang="en-US" sz="2400" b="1" dirty="0">
              <a:solidFill>
                <a:srgbClr val="434343"/>
              </a:solidFill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A8B186A3-E773-4475-BC5E-CAEF0A68ED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837220"/>
              </p:ext>
            </p:extLst>
          </p:nvPr>
        </p:nvGraphicFramePr>
        <p:xfrm>
          <a:off x="1310417" y="1504456"/>
          <a:ext cx="6865787" cy="2225040"/>
        </p:xfrm>
        <a:graphic>
          <a:graphicData uri="http://schemas.openxmlformats.org/drawingml/2006/table">
            <a:tbl>
              <a:tblPr firstRow="1" bandRow="1">
                <a:tableStyleId>{9D631ACE-E65E-462C-B191-E0186463049E}</a:tableStyleId>
              </a:tblPr>
              <a:tblGrid>
                <a:gridCol w="3261582">
                  <a:extLst>
                    <a:ext uri="{9D8B030D-6E8A-4147-A177-3AD203B41FA5}">
                      <a16:colId xmlns:a16="http://schemas.microsoft.com/office/drawing/2014/main" val="3585630224"/>
                    </a:ext>
                  </a:extLst>
                </a:gridCol>
                <a:gridCol w="3604205">
                  <a:extLst>
                    <a:ext uri="{9D8B030D-6E8A-4147-A177-3AD203B41FA5}">
                      <a16:colId xmlns:a16="http://schemas.microsoft.com/office/drawing/2014/main" val="11846958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FID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18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ProGAN</a:t>
                      </a:r>
                      <a:r>
                        <a:rPr lang="en-US" altLang="zh-TW" dirty="0"/>
                        <a:t> 256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12.362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57278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ProGAN</a:t>
                      </a:r>
                      <a:r>
                        <a:rPr lang="en-US" altLang="zh-TW" dirty="0"/>
                        <a:t> 256 + TTUR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>
                          <a:solidFill>
                            <a:srgbClr val="FF0000"/>
                          </a:solidFill>
                        </a:rPr>
                        <a:t>10.086</a:t>
                      </a:r>
                      <a:endParaRPr lang="zh-TW" altLang="en-US" b="1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104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ProGAN</a:t>
                      </a:r>
                      <a:r>
                        <a:rPr lang="en-US" altLang="zh-TW" dirty="0"/>
                        <a:t> 256 + SN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17.715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715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/>
                        <a:t>ProGAN</a:t>
                      </a:r>
                      <a:r>
                        <a:rPr lang="en-US" altLang="zh-TW" dirty="0"/>
                        <a:t> 512 + SN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14.171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30440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/>
                        <a:t>ProGAN</a:t>
                      </a:r>
                      <a:r>
                        <a:rPr lang="en-US" altLang="zh-TW" dirty="0"/>
                        <a:t> 512 + SN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+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TTUR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11.877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957543"/>
                  </a:ext>
                </a:extLst>
              </a:tr>
            </a:tbl>
          </a:graphicData>
        </a:graphic>
      </p:graphicFrame>
      <p:sp>
        <p:nvSpPr>
          <p:cNvPr id="3" name="文字方塊 2">
            <a:extLst>
              <a:ext uri="{FF2B5EF4-FFF2-40B4-BE49-F238E27FC236}">
                <a16:creationId xmlns:a16="http://schemas.microsoft.com/office/drawing/2014/main" id="{1CCF0FE5-509A-4840-899C-DCCFBBA9DE19}"/>
              </a:ext>
            </a:extLst>
          </p:cNvPr>
          <p:cNvSpPr txBox="1"/>
          <p:nvPr/>
        </p:nvSpPr>
        <p:spPr>
          <a:xfrm>
            <a:off x="1310417" y="3892668"/>
            <a:ext cx="6566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 </a:t>
            </a:r>
            <a:r>
              <a:rPr lang="en-US" altLang="zh-TW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xxx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最高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channel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數為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xxx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 ;  </a:t>
            </a:r>
            <a:r>
              <a:rPr lang="en-US" altLang="zh-TW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SN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: Spectral Normalization 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39732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690446" y="613462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在做甚麼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22008" y="211918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22008" y="313888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3" name="Google Shape;173;p35">
            <a:hlinkClick r:id="" action="ppaction://noaction"/>
          </p:cNvPr>
          <p:cNvSpPr txBox="1">
            <a:spLocks noGrp="1"/>
          </p:cNvSpPr>
          <p:nvPr>
            <p:ph type="title" idx="8"/>
          </p:nvPr>
        </p:nvSpPr>
        <p:spPr>
          <a:xfrm>
            <a:off x="5922008" y="4158581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</a:t>
            </a:r>
            <a:r>
              <a:rPr lang="en-US" altLang="zh-TW" dirty="0"/>
              <a:t>GAN</a:t>
            </a:r>
            <a:endParaRPr dirty="0"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/>
              <a:t>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的想法與用途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ProGAN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模型細節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690446" y="2553140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介紹細節與架構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評估生成圖片的品質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6811558" y="218698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圖片生成出來了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但品質到底多好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</a:t>
            </a:r>
          </a:p>
          <a:p>
            <a:pPr marL="0" lvl="0" indent="0"/>
            <a:endParaRPr dirty="0"/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成果展示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11558" y="321090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展示論文生成的人臉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與我自己做的成果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2" name="Google Shape;182;p35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3" name="Google Shape;183;p35"/>
          <p:cNvSpPr txBox="1">
            <a:spLocks noGrp="1"/>
          </p:cNvSpPr>
          <p:nvPr>
            <p:ph type="subTitle" idx="21"/>
          </p:nvPr>
        </p:nvSpPr>
        <p:spPr>
          <a:xfrm>
            <a:off x="6811558" y="422315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一些參考的資料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C899572F-5139-462E-9245-22B7B031CF53}"/>
              </a:ext>
            </a:extLst>
          </p:cNvPr>
          <p:cNvSpPr/>
          <p:nvPr/>
        </p:nvSpPr>
        <p:spPr>
          <a:xfrm>
            <a:off x="1214749" y="1016227"/>
            <a:ext cx="12009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ProGAN</a:t>
            </a:r>
            <a:r>
              <a:rPr lang="en-US" altLang="zh-TW" dirty="0"/>
              <a:t> 256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E4426B84-CE6B-4C21-B200-77157B267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9415" y="877507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EA9C9AA-BDD3-4625-B7F6-08D58626A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0233" y="877507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E87C0C51-5F60-4E37-900D-E8CADF7B4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1051" y="877507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5C81A61-D0FC-4837-9CAD-6F6DAB11FA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869" y="877507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F52CF82-E019-4AD6-9E0F-B6F8AD8DDE62}"/>
              </a:ext>
            </a:extLst>
          </p:cNvPr>
          <p:cNvSpPr/>
          <p:nvPr/>
        </p:nvSpPr>
        <p:spPr>
          <a:xfrm>
            <a:off x="1214749" y="1717050"/>
            <a:ext cx="188224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ProGAN</a:t>
            </a:r>
            <a:r>
              <a:rPr lang="en-US" altLang="zh-TW" dirty="0"/>
              <a:t> 256 + TTUR</a:t>
            </a:r>
            <a:endParaRPr lang="zh-TW" altLang="en-US" dirty="0"/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15348B7B-D344-4595-B686-377FADE99B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99415" y="1578330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AE2E3E5C-970D-4380-B345-74ED422FBA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09597" y="1578330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024D97E-2A15-4A6A-957F-359F7C6DA4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1869" y="1578330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0" name="圖片 19">
            <a:extLst>
              <a:ext uri="{FF2B5EF4-FFF2-40B4-BE49-F238E27FC236}">
                <a16:creationId xmlns:a16="http://schemas.microsoft.com/office/drawing/2014/main" id="{4750362C-E60C-44E5-AFDC-D65F559E6C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4506" y="1578330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C0482C62-5547-4360-95B1-C4713AC613C7}"/>
              </a:ext>
            </a:extLst>
          </p:cNvPr>
          <p:cNvSpPr/>
          <p:nvPr/>
        </p:nvSpPr>
        <p:spPr>
          <a:xfrm>
            <a:off x="1214749" y="2417862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ProGAN</a:t>
            </a:r>
            <a:r>
              <a:rPr lang="en-US" altLang="zh-TW" dirty="0"/>
              <a:t> 256 + SN</a:t>
            </a:r>
            <a:endParaRPr lang="zh-TW" altLang="en-US" dirty="0"/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ECE1529F-419E-45F9-92F2-FE7B56DE33A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99415" y="2279142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65B805F-3243-4EC2-994E-79311828DA1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9042" y="2279142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73109B69-DD97-41E4-8574-2346A62487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701051" y="2279142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C999CD6A-8F16-4FDE-8515-742C80E8987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1869" y="2279142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4003B520-C81E-475C-8726-6074102443CD}"/>
              </a:ext>
            </a:extLst>
          </p:cNvPr>
          <p:cNvSpPr/>
          <p:nvPr/>
        </p:nvSpPr>
        <p:spPr>
          <a:xfrm>
            <a:off x="1214749" y="3118674"/>
            <a:ext cx="16546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TW" dirty="0" err="1"/>
              <a:t>ProGAN</a:t>
            </a:r>
            <a:r>
              <a:rPr lang="en-US" altLang="zh-TW" dirty="0"/>
              <a:t> 512 + SN</a:t>
            </a:r>
            <a:endParaRPr lang="zh-TW" altLang="en-US" dirty="0"/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87864C7E-EDE6-4839-948A-62EB1559C0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99415" y="2979954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01C1AD6F-5C79-45DE-BC7C-3F0A04AEF95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09044" y="2979954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9C0617A2-5EF0-4FF1-BF74-E87A3371F84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709597" y="2979954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B924442D-36B7-44D6-A998-378FADCEFD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01869" y="2979954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1" name="矩形 30">
            <a:extLst>
              <a:ext uri="{FF2B5EF4-FFF2-40B4-BE49-F238E27FC236}">
                <a16:creationId xmlns:a16="http://schemas.microsoft.com/office/drawing/2014/main" id="{EB45FB34-828D-46FB-B4DF-2FC6840B317C}"/>
              </a:ext>
            </a:extLst>
          </p:cNvPr>
          <p:cNvSpPr/>
          <p:nvPr/>
        </p:nvSpPr>
        <p:spPr>
          <a:xfrm>
            <a:off x="1214749" y="3819486"/>
            <a:ext cx="23358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ProGAN</a:t>
            </a:r>
            <a:r>
              <a:rPr lang="en-US" altLang="zh-TW" dirty="0"/>
              <a:t> 512 + SN</a:t>
            </a:r>
            <a:r>
              <a:rPr lang="zh-TW" altLang="en-US" dirty="0"/>
              <a:t> </a:t>
            </a:r>
            <a:r>
              <a:rPr lang="en-US" altLang="zh-TW" dirty="0"/>
              <a:t>+</a:t>
            </a:r>
            <a:r>
              <a:rPr lang="zh-TW" altLang="en-US" dirty="0"/>
              <a:t> </a:t>
            </a:r>
            <a:r>
              <a:rPr lang="en-US" altLang="zh-TW" dirty="0"/>
              <a:t>TTUR</a:t>
            </a:r>
            <a:endParaRPr lang="zh-TW" altLang="en-US" dirty="0"/>
          </a:p>
        </p:txBody>
      </p:sp>
      <p:pic>
        <p:nvPicPr>
          <p:cNvPr id="33" name="圖片 32">
            <a:extLst>
              <a:ext uri="{FF2B5EF4-FFF2-40B4-BE49-F238E27FC236}">
                <a16:creationId xmlns:a16="http://schemas.microsoft.com/office/drawing/2014/main" id="{0CEF89FF-2F12-44BA-80FF-E19B8F659C9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99415" y="3680777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B6850CB7-1F82-4CA3-A143-EDACC81207A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009042" y="3680766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7" name="圖片 36">
            <a:extLst>
              <a:ext uri="{FF2B5EF4-FFF2-40B4-BE49-F238E27FC236}">
                <a16:creationId xmlns:a16="http://schemas.microsoft.com/office/drawing/2014/main" id="{3664D819-D5F4-4F36-8AA5-0E5B2DB0711B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18669" y="3680766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9" name="圖片 38">
            <a:extLst>
              <a:ext uri="{FF2B5EF4-FFF2-40B4-BE49-F238E27FC236}">
                <a16:creationId xmlns:a16="http://schemas.microsoft.com/office/drawing/2014/main" id="{CCB79D8E-4A36-4316-90E6-58F10962B5A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01869" y="3680766"/>
            <a:ext cx="585216" cy="585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998067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9A0A788-7690-4868-B02D-0E1D96CF4704}"/>
              </a:ext>
            </a:extLst>
          </p:cNvPr>
          <p:cNvSpPr/>
          <p:nvPr/>
        </p:nvSpPr>
        <p:spPr>
          <a:xfrm>
            <a:off x="1722007" y="195258"/>
            <a:ext cx="5186035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altLang="zh-TW" sz="18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512 + SN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TTUR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從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4x4 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64</a:t>
            </a:r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 64 :  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9E60FF-FF40-4063-AE68-8C1AF9CFF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2007" y="773208"/>
            <a:ext cx="2391855" cy="131486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747EEB1A-ABF6-45D5-BE64-3BCE311B0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2007" y="2206214"/>
            <a:ext cx="2391856" cy="131486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EA12880-2B3F-4C39-ACF8-973EEB8942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22006" y="3639219"/>
            <a:ext cx="2391855" cy="1252577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63DA18D-53B2-4BA7-A62F-7A33D6B2C4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5227" y="773208"/>
            <a:ext cx="2391855" cy="1293421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08EE0129-97FC-4BF5-8178-1410C9AA9A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5227" y="2219504"/>
            <a:ext cx="2391855" cy="1293422"/>
          </a:xfrm>
          <a:prstGeom prst="rect">
            <a:avLst/>
          </a:prstGeom>
        </p:spPr>
      </p:pic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1B541E7-97E1-4DC3-B5D6-6FAE1998C2D3}"/>
              </a:ext>
            </a:extLst>
          </p:cNvPr>
          <p:cNvCxnSpPr/>
          <p:nvPr/>
        </p:nvCxnSpPr>
        <p:spPr>
          <a:xfrm>
            <a:off x="4218254" y="773208"/>
            <a:ext cx="0" cy="405242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AD648F28-0D3E-43ED-879F-ADDA3D6A9082}"/>
              </a:ext>
            </a:extLst>
          </p:cNvPr>
          <p:cNvCxnSpPr>
            <a:cxnSpLocks/>
          </p:cNvCxnSpPr>
          <p:nvPr/>
        </p:nvCxnSpPr>
        <p:spPr>
          <a:xfrm>
            <a:off x="6993715" y="773208"/>
            <a:ext cx="0" cy="2664135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345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248;p40">
            <a:extLst>
              <a:ext uri="{FF2B5EF4-FFF2-40B4-BE49-F238E27FC236}">
                <a16:creationId xmlns:a16="http://schemas.microsoft.com/office/drawing/2014/main" id="{5F957C0F-1A46-431F-8234-C8C783207E83}"/>
              </a:ext>
            </a:extLst>
          </p:cNvPr>
          <p:cNvSpPr txBox="1">
            <a:spLocks/>
          </p:cNvSpPr>
          <p:nvPr/>
        </p:nvSpPr>
        <p:spPr>
          <a:xfrm>
            <a:off x="3187051" y="267003"/>
            <a:ext cx="2769898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失敗的也滿多的</a:t>
            </a:r>
            <a:endParaRPr lang="en-US" sz="2400" b="1" dirty="0">
              <a:solidFill>
                <a:srgbClr val="434343"/>
              </a:solidFill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3BBDB7C-1A6C-45D7-B563-BC6A803BD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311" y="1578323"/>
            <a:ext cx="769831" cy="7698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72E5A6AF-3792-4D94-8FD5-C03337D838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9970" y="1578322"/>
            <a:ext cx="769829" cy="76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277D879E-1FBC-4DC4-A7D3-00E0559EE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8605" y="1578318"/>
            <a:ext cx="769829" cy="769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C60AD465-98D0-4995-9DB8-B5FAB410AA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8432" y="1578313"/>
            <a:ext cx="768635" cy="7686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773F3961-2BA6-49AF-A5EA-AA7263C960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57066" y="1577113"/>
            <a:ext cx="771032" cy="771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A216B2C4-655B-4EF8-8429-5FCED1157A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40482" y="1577112"/>
            <a:ext cx="770429" cy="7704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1F27467C-F835-48A2-A57C-B9D145CE1C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0481" y="2345748"/>
            <a:ext cx="768634" cy="768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4D0DF475-E6C4-448B-AEFC-D039550593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9482" y="2346003"/>
            <a:ext cx="768634" cy="7686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9DF3DA8A-5A16-4ED3-A0E2-2DA87AE9F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74913" y="2341721"/>
            <a:ext cx="772916" cy="7729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7" name="圖片 26">
            <a:extLst>
              <a:ext uri="{FF2B5EF4-FFF2-40B4-BE49-F238E27FC236}">
                <a16:creationId xmlns:a16="http://schemas.microsoft.com/office/drawing/2014/main" id="{426F8857-B080-4356-A067-E1D6578FA2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751513" y="2342660"/>
            <a:ext cx="765547" cy="77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DDD57289-8248-4F8D-A410-F7F4D7DED0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520746" y="2342661"/>
            <a:ext cx="765546" cy="771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圖片 30">
            <a:extLst>
              <a:ext uri="{FF2B5EF4-FFF2-40B4-BE49-F238E27FC236}">
                <a16:creationId xmlns:a16="http://schemas.microsoft.com/office/drawing/2014/main" id="{2A83C56A-E9C9-4431-A197-5EA8C2AE355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86291" y="2348146"/>
            <a:ext cx="783028" cy="7830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8FEF93E2-6231-4D27-BE82-C9EBAA9BA22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52074" y="2348145"/>
            <a:ext cx="775068" cy="775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EA4511E7-71F9-4EC4-B7BD-382EE1E2D1F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40480" y="3118664"/>
            <a:ext cx="768633" cy="7731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8" name="圖片 37">
            <a:extLst>
              <a:ext uri="{FF2B5EF4-FFF2-40B4-BE49-F238E27FC236}">
                <a16:creationId xmlns:a16="http://schemas.microsoft.com/office/drawing/2014/main" id="{8F12BFEC-F681-4BC1-9C71-14D73BEA5A8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08514" y="3110939"/>
            <a:ext cx="765443" cy="783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" name="圖片 39">
            <a:extLst>
              <a:ext uri="{FF2B5EF4-FFF2-40B4-BE49-F238E27FC236}">
                <a16:creationId xmlns:a16="http://schemas.microsoft.com/office/drawing/2014/main" id="{C1C43CC9-167F-4CA0-A167-1BB1EFA47E7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985126" y="3118918"/>
            <a:ext cx="765916" cy="7798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2" name="圖片 41">
            <a:extLst>
              <a:ext uri="{FF2B5EF4-FFF2-40B4-BE49-F238E27FC236}">
                <a16:creationId xmlns:a16="http://schemas.microsoft.com/office/drawing/2014/main" id="{90A4BF0E-8920-4867-A7D4-5C122A64D054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749970" y="3123650"/>
            <a:ext cx="766854" cy="766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圖片 43">
            <a:extLst>
              <a:ext uri="{FF2B5EF4-FFF2-40B4-BE49-F238E27FC236}">
                <a16:creationId xmlns:a16="http://schemas.microsoft.com/office/drawing/2014/main" id="{9B8CBBC5-7216-4A5C-B57D-D76515F11CA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75617" y="1574144"/>
            <a:ext cx="779816" cy="766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6" name="圖片 45">
            <a:extLst>
              <a:ext uri="{FF2B5EF4-FFF2-40B4-BE49-F238E27FC236}">
                <a16:creationId xmlns:a16="http://schemas.microsoft.com/office/drawing/2014/main" id="{C38D42EE-C959-4C98-8237-B8FB0F7DFDC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517531" y="3118918"/>
            <a:ext cx="775068" cy="775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53F31D2C-EAE4-4402-8983-506250B9150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5295939" y="3122599"/>
            <a:ext cx="768635" cy="766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BCA666A8-23CD-4EC4-8F90-3200F94BCBF9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056474" y="3121399"/>
            <a:ext cx="770667" cy="766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2" name="圖片 51">
            <a:extLst>
              <a:ext uri="{FF2B5EF4-FFF2-40B4-BE49-F238E27FC236}">
                <a16:creationId xmlns:a16="http://schemas.microsoft.com/office/drawing/2014/main" id="{E319E593-F333-4845-B80B-2B2CB938DAE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828098" y="1575913"/>
            <a:ext cx="768632" cy="7686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4" name="圖片 53">
            <a:extLst>
              <a:ext uri="{FF2B5EF4-FFF2-40B4-BE49-F238E27FC236}">
                <a16:creationId xmlns:a16="http://schemas.microsoft.com/office/drawing/2014/main" id="{7EF53961-991A-429D-8F83-67A9535A07C4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826894" y="2340998"/>
            <a:ext cx="777336" cy="7773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6" name="圖片 55">
            <a:extLst>
              <a:ext uri="{FF2B5EF4-FFF2-40B4-BE49-F238E27FC236}">
                <a16:creationId xmlns:a16="http://schemas.microsoft.com/office/drawing/2014/main" id="{30BBA580-C1EE-433C-A11C-78B0FE3F6917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828205" y="3115576"/>
            <a:ext cx="766642" cy="7737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8655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8D291F4D-8B61-4F69-837D-AD01EA9EA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15" y="961121"/>
            <a:ext cx="5157024" cy="41823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C33F8CC9-4707-459C-A475-F7024CBEDA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0105" y="0"/>
            <a:ext cx="3426964" cy="5143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Google Shape;248;p40">
            <a:extLst>
              <a:ext uri="{FF2B5EF4-FFF2-40B4-BE49-F238E27FC236}">
                <a16:creationId xmlns:a16="http://schemas.microsoft.com/office/drawing/2014/main" id="{6D88DA77-FA27-4C7F-931E-79D645D6D76F}"/>
              </a:ext>
            </a:extLst>
          </p:cNvPr>
          <p:cNvSpPr txBox="1">
            <a:spLocks/>
          </p:cNvSpPr>
          <p:nvPr/>
        </p:nvSpPr>
        <p:spPr>
          <a:xfrm>
            <a:off x="540631" y="253653"/>
            <a:ext cx="2769898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zh-TW" altLang="en-US" sz="2400" b="1" dirty="0">
                <a:solidFill>
                  <a:srgbClr val="434343"/>
                </a:solidFill>
              </a:rPr>
              <a:t>論文中生成的圖片</a:t>
            </a:r>
            <a:endParaRPr lang="en-US" sz="2400" b="1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07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參考資料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16" name="Google Shape;616;p54"/>
          <p:cNvSpPr txBox="1">
            <a:spLocks noGrp="1"/>
          </p:cNvSpPr>
          <p:nvPr>
            <p:ph type="title" idx="2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617" name="Google Shape;617;p54"/>
          <p:cNvSpPr txBox="1">
            <a:spLocks noGrp="1"/>
          </p:cNvSpPr>
          <p:nvPr>
            <p:ph type="subTitle" idx="1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一些參考的資料</a:t>
            </a:r>
          </a:p>
        </p:txBody>
      </p:sp>
      <p:cxnSp>
        <p:nvCxnSpPr>
          <p:cNvPr id="618" name="Google Shape;618;p54"/>
          <p:cNvCxnSpPr/>
          <p:nvPr/>
        </p:nvCxnSpPr>
        <p:spPr>
          <a:xfrm>
            <a:off x="7015900" y="-35700"/>
            <a:ext cx="0" cy="23826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9" name="Google Shape;619;p5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620" name="Google Shape;620;p5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5" name="Google Shape;625;p5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6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3" name="Google Shape;713;p60"/>
          <p:cNvPicPr preferRelativeResize="0"/>
          <p:nvPr/>
        </p:nvPicPr>
        <p:blipFill rotWithShape="1">
          <a:blip r:embed="rId3">
            <a:alphaModFix/>
          </a:blip>
          <a:srcRect t="16540" b="16547"/>
          <a:stretch/>
        </p:blipFill>
        <p:spPr>
          <a:xfrm>
            <a:off x="510820" y="3149176"/>
            <a:ext cx="1606719" cy="1075073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60"/>
          <p:cNvSpPr txBox="1"/>
          <p:nvPr/>
        </p:nvSpPr>
        <p:spPr>
          <a:xfrm>
            <a:off x="678041" y="4436912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69FB2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Pana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715" name="Google Shape;715;p60"/>
          <p:cNvSpPr txBox="1"/>
          <p:nvPr/>
        </p:nvSpPr>
        <p:spPr>
          <a:xfrm>
            <a:off x="2289219" y="4436912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69FB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Amico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716" name="Google Shape;716;p60"/>
          <p:cNvSpPr txBox="1"/>
          <p:nvPr/>
        </p:nvSpPr>
        <p:spPr>
          <a:xfrm>
            <a:off x="3900404" y="4436912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69FB2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Bro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717" name="Google Shape;717;p60"/>
          <p:cNvSpPr txBox="1"/>
          <p:nvPr/>
        </p:nvSpPr>
        <p:spPr>
          <a:xfrm>
            <a:off x="5511563" y="4436912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69FB2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Rafiki</a:t>
            </a:r>
            <a:endParaRPr>
              <a:solidFill>
                <a:srgbClr val="869FB2"/>
              </a:solidFill>
            </a:endParaRPr>
          </a:p>
        </p:txBody>
      </p:sp>
      <p:pic>
        <p:nvPicPr>
          <p:cNvPr id="718" name="Google Shape;718;p6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255077" y="2871387"/>
            <a:ext cx="1340595" cy="1340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60"/>
          <p:cNvPicPr preferRelativeResize="0"/>
          <p:nvPr/>
        </p:nvPicPr>
        <p:blipFill rotWithShape="1">
          <a:blip r:embed="rId9">
            <a:alphaModFix/>
          </a:blip>
          <a:srcRect l="4194" t="11228" r="4213" b="8854"/>
          <a:stretch/>
        </p:blipFill>
        <p:spPr>
          <a:xfrm>
            <a:off x="3774275" y="2993049"/>
            <a:ext cx="1448304" cy="12635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60"/>
          <p:cNvPicPr preferRelativeResize="0"/>
          <p:nvPr/>
        </p:nvPicPr>
        <p:blipFill rotWithShape="1">
          <a:blip r:embed="rId10">
            <a:alphaModFix/>
          </a:blip>
          <a:srcRect t="6567" b="11945"/>
          <a:stretch/>
        </p:blipFill>
        <p:spPr>
          <a:xfrm>
            <a:off x="5347337" y="3042064"/>
            <a:ext cx="1448284" cy="11801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60"/>
          <p:cNvPicPr preferRelativeResize="0"/>
          <p:nvPr/>
        </p:nvPicPr>
        <p:blipFill rotWithShape="1">
          <a:blip r:embed="rId11">
            <a:alphaModFix/>
          </a:blip>
          <a:srcRect t="11708" b="17967"/>
          <a:stretch/>
        </p:blipFill>
        <p:spPr>
          <a:xfrm>
            <a:off x="6836257" y="2984440"/>
            <a:ext cx="1796923" cy="126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2" name="Google Shape;722;p60"/>
          <p:cNvSpPr txBox="1"/>
          <p:nvPr/>
        </p:nvSpPr>
        <p:spPr>
          <a:xfrm>
            <a:off x="7122738" y="4436912"/>
            <a:ext cx="1272300" cy="31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869FB2"/>
                </a:solidFill>
                <a:uFill>
                  <a:noFill/>
                </a:u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Cuate</a:t>
            </a:r>
            <a:endParaRPr>
              <a:solidFill>
                <a:srgbClr val="869FB2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E9A76B5-44BC-44E3-AD7B-1AEC45AF596A}"/>
              </a:ext>
            </a:extLst>
          </p:cNvPr>
          <p:cNvSpPr/>
          <p:nvPr/>
        </p:nvSpPr>
        <p:spPr>
          <a:xfrm>
            <a:off x="443850" y="1253083"/>
            <a:ext cx="855331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13"/>
              </a:rPr>
              <a:t>[1710.10196v3] Progressive Growing of GANs for Improved Quality, Stability, and Variation (arxiv.org)</a:t>
            </a:r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928ED5B-FCAE-421A-87EF-7B0F91577E31}"/>
              </a:ext>
            </a:extLst>
          </p:cNvPr>
          <p:cNvSpPr/>
          <p:nvPr/>
        </p:nvSpPr>
        <p:spPr>
          <a:xfrm>
            <a:off x="443850" y="1686547"/>
            <a:ext cx="42082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hlinkClick r:id="rId14"/>
              </a:rPr>
              <a:t>GAN Lecture 6 (2018): WGAN, EBGAN - YouTube</a:t>
            </a:r>
            <a:endParaRPr lang="zh-TW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662;p56">
            <a:extLst>
              <a:ext uri="{FF2B5EF4-FFF2-40B4-BE49-F238E27FC236}">
                <a16:creationId xmlns:a16="http://schemas.microsoft.com/office/drawing/2014/main" id="{29AD9045-5D43-4D22-BA52-38C18255203A}"/>
              </a:ext>
            </a:extLst>
          </p:cNvPr>
          <p:cNvSpPr txBox="1">
            <a:spLocks/>
          </p:cNvSpPr>
          <p:nvPr/>
        </p:nvSpPr>
        <p:spPr>
          <a:xfrm flipH="1">
            <a:off x="1974150" y="1608188"/>
            <a:ext cx="5195700" cy="136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4000" dirty="0">
                <a:solidFill>
                  <a:schemeClr val="bg1"/>
                </a:solidFill>
              </a:rPr>
              <a:t>THANKS</a:t>
            </a:r>
          </a:p>
        </p:txBody>
      </p:sp>
    </p:spTree>
    <p:extLst>
      <p:ext uri="{BB962C8B-B14F-4D97-AF65-F5344CB8AC3E}">
        <p14:creationId xmlns:p14="http://schemas.microsoft.com/office/powerpoint/2010/main" val="3497150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6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accent1"/>
          </a:solidFill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簡介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在做甚麼</a:t>
            </a:r>
          </a:p>
        </p:txBody>
      </p:sp>
      <p:cxnSp>
        <p:nvCxnSpPr>
          <p:cNvPr id="194" name="Google Shape;194;p36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95" name="Google Shape;195;p36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196" name="Google Shape;196;p36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6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6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6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9E512AB-C960-48EC-B960-A9CF9ECC5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049" y="2705239"/>
            <a:ext cx="4431837" cy="222278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C88A5C02-87A8-4FDB-AF56-0CB45B6EA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2056" y="1907028"/>
            <a:ext cx="3028082" cy="3020991"/>
          </a:xfrm>
          <a:prstGeom prst="rect">
            <a:avLst/>
          </a:prstGeom>
        </p:spPr>
      </p:pic>
      <p:sp>
        <p:nvSpPr>
          <p:cNvPr id="12" name="Google Shape;248;p40">
            <a:extLst>
              <a:ext uri="{FF2B5EF4-FFF2-40B4-BE49-F238E27FC236}">
                <a16:creationId xmlns:a16="http://schemas.microsoft.com/office/drawing/2014/main" id="{E08720F1-11D4-4A7F-8E43-AF7CCB2D71C2}"/>
              </a:ext>
            </a:extLst>
          </p:cNvPr>
          <p:cNvSpPr txBox="1">
            <a:spLocks/>
          </p:cNvSpPr>
          <p:nvPr/>
        </p:nvSpPr>
        <p:spPr>
          <a:xfrm>
            <a:off x="1766673" y="355724"/>
            <a:ext cx="5610654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 err="1">
                <a:solidFill>
                  <a:srgbClr val="434343"/>
                </a:solidFill>
              </a:rPr>
              <a:t>ProGAN</a:t>
            </a:r>
            <a:r>
              <a:rPr lang="zh-TW" altLang="en-US" sz="2400" b="1" dirty="0">
                <a:solidFill>
                  <a:srgbClr val="434343"/>
                </a:solidFill>
              </a:rPr>
              <a:t>可以用來生成圖片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E4B243E-ECD7-4337-ADA8-07DA0856AA84}"/>
              </a:ext>
            </a:extLst>
          </p:cNvPr>
          <p:cNvSpPr txBox="1"/>
          <p:nvPr/>
        </p:nvSpPr>
        <p:spPr>
          <a:xfrm>
            <a:off x="1318849" y="1301924"/>
            <a:ext cx="484139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       </a:t>
            </a:r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以下的人臉、房間，都是世界上不存在的人臉與房間，</a:t>
            </a:r>
            <a:endParaRPr lang="en-US" altLang="zh-TW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全部都是</a:t>
            </a:r>
            <a:r>
              <a:rPr lang="en-US" altLang="zh-TW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模型憑空捏造出來的</a:t>
            </a:r>
            <a:r>
              <a:rPr lang="en-US" altLang="zh-TW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  <a:p>
            <a:endParaRPr lang="en-US" altLang="zh-TW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</a:t>
            </a:r>
            <a:r>
              <a:rPr lang="zh-TW" altLang="en-US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它們是由一種叫做</a:t>
            </a:r>
            <a:r>
              <a:rPr lang="en-US" altLang="zh-TW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en-US" altLang="zh-TW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DL</a:t>
            </a:r>
            <a:r>
              <a:rPr lang="zh-TW" altLang="en-US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模型捏造出來的</a:t>
            </a:r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而</a:t>
            </a:r>
            <a:r>
              <a:rPr lang="en-US" altLang="zh-TW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GAN</a:t>
            </a:r>
            <a:r>
              <a:rPr lang="zh-TW" altLang="en-US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的其中一種</a:t>
            </a:r>
            <a:r>
              <a:rPr lang="en-US" altLang="zh-TW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9"/>
          <p:cNvSpPr txBox="1">
            <a:spLocks noGrp="1"/>
          </p:cNvSpPr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何謂</a:t>
            </a:r>
            <a:r>
              <a:rPr lang="en-US" altLang="zh-TW" dirty="0"/>
              <a:t>GAN</a:t>
            </a:r>
            <a:endParaRPr dirty="0"/>
          </a:p>
        </p:txBody>
      </p:sp>
      <p:sp>
        <p:nvSpPr>
          <p:cNvPr id="234" name="Google Shape;234;p39"/>
          <p:cNvSpPr txBox="1">
            <a:spLocks noGrp="1"/>
          </p:cNvSpPr>
          <p:nvPr>
            <p:ph type="subTitle" idx="1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</a:t>
            </a:r>
            <a:r>
              <a:rPr lang="en-US" altLang="zh-TW" dirty="0"/>
              <a:t>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的想法與用途</a:t>
            </a:r>
          </a:p>
        </p:txBody>
      </p:sp>
      <p:sp>
        <p:nvSpPr>
          <p:cNvPr id="235" name="Google Shape;235;p39"/>
          <p:cNvSpPr txBox="1">
            <a:spLocks noGrp="1"/>
          </p:cNvSpPr>
          <p:nvPr>
            <p:ph type="title" idx="2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236" name="Google Shape;236;p39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39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238" name="Google Shape;238;p39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9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9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9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9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3" name="Google Shape;243;p39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248;p40">
            <a:extLst>
              <a:ext uri="{FF2B5EF4-FFF2-40B4-BE49-F238E27FC236}">
                <a16:creationId xmlns:a16="http://schemas.microsoft.com/office/drawing/2014/main" id="{DDDC9C28-ADE0-4685-BB5F-0089672DC2EB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生成式對抗網路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E1AD3521-0F6E-40CD-9E67-9E58D32F15AE}"/>
              </a:ext>
            </a:extLst>
          </p:cNvPr>
          <p:cNvSpPr txBox="1"/>
          <p:nvPr/>
        </p:nvSpPr>
        <p:spPr>
          <a:xfrm>
            <a:off x="574002" y="752531"/>
            <a:ext cx="7995994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434343"/>
                </a:solidFill>
              </a:rPr>
              <a:t>      </a:t>
            </a:r>
            <a:r>
              <a:rPr lang="zh-TW" altLang="en-US" sz="1200" dirty="0">
                <a:solidFill>
                  <a:srgbClr val="434343"/>
                </a:solidFill>
              </a:rPr>
              <a:t>生成式對抗網路</a:t>
            </a:r>
            <a:r>
              <a:rPr lang="en-US" altLang="zh-TW" sz="1200" dirty="0">
                <a:solidFill>
                  <a:srgbClr val="434343"/>
                </a:solidFill>
              </a:rPr>
              <a:t>(Generative Adversarial Network, GAN)</a:t>
            </a:r>
            <a:r>
              <a:rPr lang="zh-TW" altLang="en-US" sz="1200" dirty="0">
                <a:solidFill>
                  <a:srgbClr val="434343"/>
                </a:solidFill>
              </a:rPr>
              <a:t>，是由一對</a:t>
            </a:r>
            <a:r>
              <a:rPr lang="en-US" altLang="zh-TW" sz="1200" b="1" dirty="0">
                <a:solidFill>
                  <a:srgbClr val="FF0000"/>
                </a:solidFill>
              </a:rPr>
              <a:t>generator</a:t>
            </a:r>
            <a:r>
              <a:rPr lang="en-US" altLang="zh-TW" sz="1200" dirty="0">
                <a:solidFill>
                  <a:srgbClr val="434343"/>
                </a:solidFill>
              </a:rPr>
              <a:t>(</a:t>
            </a:r>
            <a:r>
              <a:rPr lang="zh-TW" altLang="en-US" sz="1200" b="1" dirty="0">
                <a:solidFill>
                  <a:srgbClr val="FF0000"/>
                </a:solidFill>
              </a:rPr>
              <a:t>生成器</a:t>
            </a:r>
            <a:r>
              <a:rPr lang="en-US" altLang="zh-TW" sz="1200" dirty="0">
                <a:solidFill>
                  <a:srgbClr val="434343"/>
                </a:solidFill>
              </a:rPr>
              <a:t>)</a:t>
            </a:r>
            <a:r>
              <a:rPr lang="zh-TW" altLang="en-US" sz="1200" dirty="0">
                <a:solidFill>
                  <a:srgbClr val="434343"/>
                </a:solidFill>
              </a:rPr>
              <a:t>與</a:t>
            </a:r>
            <a:r>
              <a:rPr lang="en-US" altLang="zh-TW" sz="1200" b="1" dirty="0">
                <a:solidFill>
                  <a:srgbClr val="0070C0"/>
                </a:solidFill>
              </a:rPr>
              <a:t>discriminator</a:t>
            </a:r>
            <a:r>
              <a:rPr lang="en-US" altLang="zh-TW" sz="1200" dirty="0">
                <a:solidFill>
                  <a:srgbClr val="434343"/>
                </a:solidFill>
              </a:rPr>
              <a:t>(</a:t>
            </a:r>
            <a:r>
              <a:rPr lang="zh-TW" altLang="en-US" sz="1200" b="1" dirty="0">
                <a:solidFill>
                  <a:srgbClr val="0070C0"/>
                </a:solidFill>
              </a:rPr>
              <a:t>判別器</a:t>
            </a:r>
            <a:r>
              <a:rPr lang="en-US" altLang="zh-TW" sz="1200" dirty="0">
                <a:solidFill>
                  <a:srgbClr val="434343"/>
                </a:solidFill>
              </a:rPr>
              <a:t>)</a:t>
            </a:r>
          </a:p>
          <a:p>
            <a:r>
              <a:rPr lang="zh-TW" altLang="en-US" sz="1200" dirty="0">
                <a:solidFill>
                  <a:srgbClr val="434343"/>
                </a:solidFill>
              </a:rPr>
              <a:t>所組成，</a:t>
            </a:r>
            <a:r>
              <a:rPr lang="en-US" altLang="zh-TW" sz="1200" dirty="0">
                <a:solidFill>
                  <a:srgbClr val="FF0000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會不斷生成假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，而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會去為假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的真實度打分數。</a:t>
            </a:r>
            <a:endParaRPr lang="en-US" altLang="zh-TW" sz="1200" dirty="0">
              <a:solidFill>
                <a:srgbClr val="434343"/>
              </a:solidFill>
            </a:endParaRPr>
          </a:p>
          <a:p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   在訓練</a:t>
            </a:r>
            <a:r>
              <a:rPr lang="en-US" altLang="zh-TW" sz="1200" dirty="0">
                <a:solidFill>
                  <a:srgbClr val="434343"/>
                </a:solidFill>
              </a:rPr>
              <a:t>GAN</a:t>
            </a:r>
            <a:r>
              <a:rPr lang="zh-TW" altLang="en-US" sz="1200" dirty="0">
                <a:solidFill>
                  <a:srgbClr val="434343"/>
                </a:solidFill>
              </a:rPr>
              <a:t>的過程中，</a:t>
            </a:r>
            <a:r>
              <a:rPr lang="en-US" altLang="zh-TW" sz="1200" dirty="0">
                <a:solidFill>
                  <a:srgbClr val="FF0000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與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會輪流訓練，通常會先訓練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。而訓練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的方式就是同時輸入真實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與</a:t>
            </a:r>
            <a:r>
              <a:rPr lang="en-US" altLang="zh-TW" sz="1200" dirty="0">
                <a:solidFill>
                  <a:srgbClr val="FF0000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產生的假</a:t>
            </a:r>
            <a:r>
              <a:rPr lang="en-US" altLang="zh-TW" sz="1200" dirty="0">
                <a:solidFill>
                  <a:srgbClr val="434343"/>
                </a:solidFill>
              </a:rPr>
              <a:t>data </a:t>
            </a:r>
            <a:r>
              <a:rPr lang="zh-TW" altLang="en-US" sz="1200" dirty="0">
                <a:solidFill>
                  <a:srgbClr val="434343"/>
                </a:solidFill>
              </a:rPr>
              <a:t>，然後告訴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真實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分數越高越好，假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給的分數越低越好。而</a:t>
            </a:r>
            <a:r>
              <a:rPr lang="en-US" altLang="zh-TW" sz="1200" dirty="0">
                <a:solidFill>
                  <a:srgbClr val="FF0000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的訓練方式就是固定住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，然後想辦法讓</a:t>
            </a:r>
            <a:r>
              <a:rPr lang="en-US" altLang="zh-TW" sz="1200" dirty="0">
                <a:solidFill>
                  <a:srgbClr val="0070C0"/>
                </a:solidFill>
              </a:rPr>
              <a:t>discriminator</a:t>
            </a:r>
            <a:r>
              <a:rPr lang="zh-TW" altLang="en-US" sz="1200" dirty="0">
                <a:solidFill>
                  <a:srgbClr val="434343"/>
                </a:solidFill>
              </a:rPr>
              <a:t>給他生成的假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分數越高越好。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</a:t>
            </a:r>
            <a:endParaRPr lang="en-US" altLang="zh-TW" sz="1200" dirty="0">
              <a:solidFill>
                <a:srgbClr val="434343"/>
              </a:solidFill>
            </a:endParaRPr>
          </a:p>
          <a:p>
            <a:r>
              <a:rPr lang="zh-TW" altLang="en-US" sz="1200" dirty="0">
                <a:solidFill>
                  <a:srgbClr val="434343"/>
                </a:solidFill>
              </a:rPr>
              <a:t>       而</a:t>
            </a:r>
            <a:r>
              <a:rPr lang="en-US" altLang="zh-TW" sz="1200" dirty="0">
                <a:solidFill>
                  <a:srgbClr val="FF0000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生成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的方式是，先隨機產生一個噪音向量</a:t>
            </a:r>
            <a:r>
              <a:rPr lang="en-US" altLang="zh-TW" sz="1200" dirty="0">
                <a:solidFill>
                  <a:srgbClr val="434343"/>
                </a:solidFill>
              </a:rPr>
              <a:t>( </a:t>
            </a:r>
            <a:r>
              <a:rPr lang="zh-TW" altLang="en-US" sz="1200" dirty="0">
                <a:solidFill>
                  <a:srgbClr val="434343"/>
                </a:solidFill>
              </a:rPr>
              <a:t>通常是</a:t>
            </a:r>
            <a:r>
              <a:rPr lang="en-US" altLang="zh-TW" sz="1200" dirty="0">
                <a:solidFill>
                  <a:srgbClr val="434343"/>
                </a:solidFill>
              </a:rPr>
              <a:t>N(0, 1) )</a:t>
            </a:r>
            <a:r>
              <a:rPr lang="zh-TW" altLang="en-US" sz="1200" dirty="0">
                <a:solidFill>
                  <a:srgbClr val="434343"/>
                </a:solidFill>
              </a:rPr>
              <a:t>輸入</a:t>
            </a:r>
            <a:r>
              <a:rPr lang="en-US" altLang="zh-TW" sz="1200" dirty="0">
                <a:solidFill>
                  <a:srgbClr val="FF0000"/>
                </a:solidFill>
              </a:rPr>
              <a:t>generator</a:t>
            </a:r>
            <a:r>
              <a:rPr lang="zh-TW" altLang="en-US" sz="1200" dirty="0">
                <a:solidFill>
                  <a:srgbClr val="434343"/>
                </a:solidFill>
              </a:rPr>
              <a:t>的神經網路，然後讓此神經網路輸出形狀與真實</a:t>
            </a:r>
            <a:r>
              <a:rPr lang="en-US" altLang="zh-TW" sz="1200" dirty="0">
                <a:solidFill>
                  <a:srgbClr val="434343"/>
                </a:solidFill>
              </a:rPr>
              <a:t>data</a:t>
            </a:r>
            <a:r>
              <a:rPr lang="zh-TW" altLang="en-US" sz="1200" dirty="0">
                <a:solidFill>
                  <a:srgbClr val="434343"/>
                </a:solidFill>
              </a:rPr>
              <a:t>相同的</a:t>
            </a:r>
            <a:r>
              <a:rPr lang="en-US" altLang="zh-TW" sz="1200" dirty="0">
                <a:solidFill>
                  <a:srgbClr val="434343"/>
                </a:solidFill>
              </a:rPr>
              <a:t>tensor</a:t>
            </a:r>
            <a:r>
              <a:rPr lang="zh-TW" altLang="en-US" sz="1200" dirty="0">
                <a:solidFill>
                  <a:srgbClr val="434343"/>
                </a:solidFill>
              </a:rPr>
              <a:t>。</a:t>
            </a:r>
          </a:p>
        </p:txBody>
      </p:sp>
      <p:pic>
        <p:nvPicPr>
          <p:cNvPr id="29" name="圖片 28">
            <a:extLst>
              <a:ext uri="{FF2B5EF4-FFF2-40B4-BE49-F238E27FC236}">
                <a16:creationId xmlns:a16="http://schemas.microsoft.com/office/drawing/2014/main" id="{59D90DF6-13E9-4655-B506-9755AD497A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1892" y="2742323"/>
            <a:ext cx="6124586" cy="223429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"/>
          <p:cNvSpPr txBox="1">
            <a:spLocks noGrp="1"/>
          </p:cNvSpPr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err="1"/>
              <a:t>ProGAN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模型細節</a:t>
            </a: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45" name="Google Shape;345;p44"/>
          <p:cNvSpPr txBox="1">
            <a:spLocks noGrp="1"/>
          </p:cNvSpPr>
          <p:nvPr>
            <p:ph type="subTitle" idx="1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介紹細節與架構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6" name="Google Shape;346;p44"/>
          <p:cNvSpPr txBox="1">
            <a:spLocks noGrp="1"/>
          </p:cNvSpPr>
          <p:nvPr>
            <p:ph type="title" idx="2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47" name="Google Shape;347;p44"/>
          <p:cNvCxnSpPr/>
          <p:nvPr/>
        </p:nvCxnSpPr>
        <p:spPr>
          <a:xfrm>
            <a:off x="7626825" y="2744700"/>
            <a:ext cx="15606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48" name="Google Shape;348;p44"/>
          <p:cNvGrpSpPr/>
          <p:nvPr/>
        </p:nvGrpSpPr>
        <p:grpSpPr>
          <a:xfrm>
            <a:off x="8089940" y="561326"/>
            <a:ext cx="423413" cy="421569"/>
            <a:chOff x="7703675" y="2541175"/>
            <a:chExt cx="499425" cy="497250"/>
          </a:xfrm>
        </p:grpSpPr>
        <p:sp>
          <p:nvSpPr>
            <p:cNvPr id="349" name="Google Shape;349;p44"/>
            <p:cNvSpPr/>
            <p:nvPr/>
          </p:nvSpPr>
          <p:spPr>
            <a:xfrm>
              <a:off x="7847475" y="2698600"/>
              <a:ext cx="355625" cy="339825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7703675" y="26592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092"/>
                    <a:pt x="1970" y="2388"/>
                    <a:pt x="1673" y="2388"/>
                  </a:cubicBezTo>
                  <a:cubicBezTo>
                    <a:pt x="1307" y="2388"/>
                    <a:pt x="1098" y="2092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5892" y="3487"/>
                  </a:lnTo>
                  <a:cubicBezTo>
                    <a:pt x="6101" y="3051"/>
                    <a:pt x="6467" y="2615"/>
                    <a:pt x="6833" y="2249"/>
                  </a:cubicBezTo>
                  <a:cubicBezTo>
                    <a:pt x="8001" y="1081"/>
                    <a:pt x="9517" y="436"/>
                    <a:pt x="11191" y="436"/>
                  </a:cubicBezTo>
                  <a:cubicBezTo>
                    <a:pt x="11766" y="436"/>
                    <a:pt x="12359" y="506"/>
                    <a:pt x="12934" y="645"/>
                  </a:cubicBez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7910650" y="2776925"/>
              <a:ext cx="116375" cy="87175"/>
            </a:xfrm>
            <a:custGeom>
              <a:avLst/>
              <a:gdLst/>
              <a:ahLst/>
              <a:cxnLst/>
              <a:rect l="l" t="t" r="r" b="b"/>
              <a:pathLst>
                <a:path w="4655" h="3487" extrusionOk="0">
                  <a:moveTo>
                    <a:pt x="872" y="1"/>
                  </a:moveTo>
                  <a:cubicBezTo>
                    <a:pt x="1" y="1029"/>
                    <a:pt x="1" y="2476"/>
                    <a:pt x="803" y="3487"/>
                  </a:cubicBezTo>
                  <a:lnTo>
                    <a:pt x="4655" y="3487"/>
                  </a:lnTo>
                  <a:lnTo>
                    <a:pt x="4655" y="1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7703675" y="2776925"/>
              <a:ext cx="132925" cy="87175"/>
            </a:xfrm>
            <a:custGeom>
              <a:avLst/>
              <a:gdLst/>
              <a:ahLst/>
              <a:cxnLst/>
              <a:rect l="l" t="t" r="r" b="b"/>
              <a:pathLst>
                <a:path w="5317" h="3487" extrusionOk="0">
                  <a:moveTo>
                    <a:pt x="1673" y="1169"/>
                  </a:moveTo>
                  <a:cubicBezTo>
                    <a:pt x="2039" y="1169"/>
                    <a:pt x="2266" y="1465"/>
                    <a:pt x="2266" y="1744"/>
                  </a:cubicBezTo>
                  <a:cubicBezTo>
                    <a:pt x="2336" y="2110"/>
                    <a:pt x="1970" y="2406"/>
                    <a:pt x="1673" y="2406"/>
                  </a:cubicBezTo>
                  <a:cubicBezTo>
                    <a:pt x="1307" y="2406"/>
                    <a:pt x="1098" y="2110"/>
                    <a:pt x="1098" y="1744"/>
                  </a:cubicBezTo>
                  <a:cubicBezTo>
                    <a:pt x="1028" y="1465"/>
                    <a:pt x="1395" y="1169"/>
                    <a:pt x="1673" y="1169"/>
                  </a:cubicBezTo>
                  <a:close/>
                  <a:moveTo>
                    <a:pt x="0" y="1"/>
                  </a:moveTo>
                  <a:lnTo>
                    <a:pt x="0" y="3487"/>
                  </a:lnTo>
                  <a:lnTo>
                    <a:pt x="5317" y="3487"/>
                  </a:lnTo>
                  <a:cubicBezTo>
                    <a:pt x="5160" y="2981"/>
                    <a:pt x="5090" y="2406"/>
                    <a:pt x="5090" y="1831"/>
                  </a:cubicBezTo>
                  <a:cubicBezTo>
                    <a:pt x="5090" y="1238"/>
                    <a:pt x="5160" y="593"/>
                    <a:pt x="5317" y="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7703675" y="2541175"/>
              <a:ext cx="323350" cy="87175"/>
            </a:xfrm>
            <a:custGeom>
              <a:avLst/>
              <a:gdLst/>
              <a:ahLst/>
              <a:cxnLst/>
              <a:rect l="l" t="t" r="r" b="b"/>
              <a:pathLst>
                <a:path w="12934" h="3487" extrusionOk="0">
                  <a:moveTo>
                    <a:pt x="1673" y="1151"/>
                  </a:moveTo>
                  <a:cubicBezTo>
                    <a:pt x="2039" y="1151"/>
                    <a:pt x="2266" y="1447"/>
                    <a:pt x="2266" y="1813"/>
                  </a:cubicBezTo>
                  <a:cubicBezTo>
                    <a:pt x="2336" y="2110"/>
                    <a:pt x="1970" y="2388"/>
                    <a:pt x="1673" y="2388"/>
                  </a:cubicBezTo>
                  <a:cubicBezTo>
                    <a:pt x="1307" y="2388"/>
                    <a:pt x="1098" y="2110"/>
                    <a:pt x="1098" y="1813"/>
                  </a:cubicBezTo>
                  <a:cubicBezTo>
                    <a:pt x="1028" y="1447"/>
                    <a:pt x="1395" y="1151"/>
                    <a:pt x="1673" y="1151"/>
                  </a:cubicBezTo>
                  <a:close/>
                  <a:moveTo>
                    <a:pt x="0" y="0"/>
                  </a:moveTo>
                  <a:lnTo>
                    <a:pt x="0" y="3487"/>
                  </a:lnTo>
                  <a:lnTo>
                    <a:pt x="12934" y="3487"/>
                  </a:lnTo>
                  <a:lnTo>
                    <a:pt x="12934" y="0"/>
                  </a:ln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4" name="Google Shape;354;p44">
            <a:hlinkClick r:id="rId3" action="ppaction://hlinksldjump"/>
          </p:cNvPr>
          <p:cNvSpPr/>
          <p:nvPr/>
        </p:nvSpPr>
        <p:spPr>
          <a:xfrm>
            <a:off x="7991475" y="463300"/>
            <a:ext cx="620100" cy="617400"/>
          </a:xfrm>
          <a:prstGeom prst="snip2DiagRect">
            <a:avLst>
              <a:gd name="adj1" fmla="val 0"/>
              <a:gd name="adj2" fmla="val 16667"/>
            </a:avLst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8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圖片 16">
            <a:extLst>
              <a:ext uri="{FF2B5EF4-FFF2-40B4-BE49-F238E27FC236}">
                <a16:creationId xmlns:a16="http://schemas.microsoft.com/office/drawing/2014/main" id="{94FF331C-FBF6-43A2-B1AB-7BD85AC1F4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567" y="2665729"/>
            <a:ext cx="3912349" cy="23576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Google Shape;248;p40">
            <a:extLst>
              <a:ext uri="{FF2B5EF4-FFF2-40B4-BE49-F238E27FC236}">
                <a16:creationId xmlns:a16="http://schemas.microsoft.com/office/drawing/2014/main" id="{681EAE5C-0E5F-4BE6-9CC7-6416F8C38FFC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zh-TW" altLang="en-US" sz="2400" b="1" dirty="0">
                <a:solidFill>
                  <a:srgbClr val="434343"/>
                </a:solidFill>
              </a:rPr>
              <a:t>最核心的概念 </a:t>
            </a:r>
            <a:r>
              <a:rPr lang="en-US" altLang="zh-TW" sz="2400" b="1" dirty="0">
                <a:solidFill>
                  <a:srgbClr val="434343"/>
                </a:solidFill>
              </a:rPr>
              <a:t>:</a:t>
            </a:r>
            <a:r>
              <a:rPr lang="zh-TW" altLang="en-US" sz="2400" b="1" dirty="0">
                <a:solidFill>
                  <a:srgbClr val="434343"/>
                </a:solidFill>
              </a:rPr>
              <a:t> 漸進式的訓練方式</a:t>
            </a:r>
            <a:endParaRPr lang="en-US" sz="2400" b="1" dirty="0">
              <a:solidFill>
                <a:srgbClr val="434343"/>
              </a:solidFill>
            </a:endParaRPr>
          </a:p>
        </p:txBody>
      </p:sp>
      <p:pic>
        <p:nvPicPr>
          <p:cNvPr id="37" name="圖片 36">
            <a:extLst>
              <a:ext uri="{FF2B5EF4-FFF2-40B4-BE49-F238E27FC236}">
                <a16:creationId xmlns:a16="http://schemas.microsoft.com/office/drawing/2014/main" id="{A4853D61-9909-46A4-BE90-024144D0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859" y="2836925"/>
            <a:ext cx="4322267" cy="21864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箭號: 向右 19">
            <a:extLst>
              <a:ext uri="{FF2B5EF4-FFF2-40B4-BE49-F238E27FC236}">
                <a16:creationId xmlns:a16="http://schemas.microsoft.com/office/drawing/2014/main" id="{B64CC9E1-E533-402A-9D22-CFBCA638A820}"/>
              </a:ext>
            </a:extLst>
          </p:cNvPr>
          <p:cNvSpPr/>
          <p:nvPr/>
        </p:nvSpPr>
        <p:spPr>
          <a:xfrm>
            <a:off x="4572000" y="3804436"/>
            <a:ext cx="355694" cy="226931"/>
          </a:xfrm>
          <a:prstGeom prst="rightArrow">
            <a:avLst/>
          </a:prstGeom>
          <a:solidFill>
            <a:schemeClr val="tx2">
              <a:lumMod val="25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文字方塊 1">
            <a:extLst>
              <a:ext uri="{FF2B5EF4-FFF2-40B4-BE49-F238E27FC236}">
                <a16:creationId xmlns:a16="http://schemas.microsoft.com/office/drawing/2014/main" id="{5D66A52D-6E1A-4D5C-B0AA-A4DC5E272068}"/>
              </a:ext>
            </a:extLst>
          </p:cNvPr>
          <p:cNvSpPr txBox="1"/>
          <p:nvPr/>
        </p:nvSpPr>
        <p:spPr>
          <a:xfrm>
            <a:off x="559847" y="880625"/>
            <a:ext cx="7596951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200" dirty="0">
                <a:solidFill>
                  <a:srgbClr val="434343"/>
                </a:solidFill>
              </a:rPr>
              <a:t>      </a:t>
            </a:r>
            <a:r>
              <a:rPr lang="en-US" altLang="zh-TW" sz="12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不追求一次就生成高解析度的圖片，而是先從</a:t>
            </a:r>
            <a:r>
              <a:rPr lang="zh-TW" altLang="en-US" sz="1200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簡單的任務開始訓練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200" b="1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再慢慢疊加模型層數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如右圖中，欲生成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的人臉，</a:t>
            </a:r>
            <a:r>
              <a:rPr lang="en-US" altLang="zh-TW" sz="1200" dirty="0" err="1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ProGAN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會先從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開始，接著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16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最後才到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1024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而疊加新層的時候，也不是一開始就直接疊上去，而是透過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α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參數控制上一層輸出與疊加層輸出的權重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，也就是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=&gt;</a:t>
            </a: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(1- α)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上一層輸出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α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*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[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疊加層輸出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]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α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慢慢增長到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  運用此機制做到從上一層 </a:t>
            </a:r>
            <a:r>
              <a:rPr lang="en-US" altLang="zh-TW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“Fade in”</a:t>
            </a:r>
            <a:r>
              <a:rPr lang="zh-TW" altLang="en-US" sz="1200" dirty="0">
                <a:solidFill>
                  <a:srgbClr val="434343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到下一層的效果。</a:t>
            </a:r>
            <a:endParaRPr lang="en-US" altLang="zh-TW" sz="1200" dirty="0">
              <a:solidFill>
                <a:srgbClr val="434343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93260C0-BD7F-4D45-A965-7E04C9C19EDC}"/>
              </a:ext>
            </a:extLst>
          </p:cNvPr>
          <p:cNvSpPr/>
          <p:nvPr/>
        </p:nvSpPr>
        <p:spPr>
          <a:xfrm>
            <a:off x="1563101" y="1788753"/>
            <a:ext cx="4216975" cy="2870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457516F1-3A51-46B4-85EC-0490E0A0625B}"/>
              </a:ext>
            </a:extLst>
          </p:cNvPr>
          <p:cNvSpPr/>
          <p:nvPr/>
        </p:nvSpPr>
        <p:spPr>
          <a:xfrm>
            <a:off x="2743200" y="3630904"/>
            <a:ext cx="120140" cy="14683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9C7F1C64-C4F9-4BEC-A8D5-66ACC012C65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863342" y="2496244"/>
            <a:ext cx="2064353" cy="1208077"/>
          </a:xfrm>
          <a:prstGeom prst="bentConnector3">
            <a:avLst>
              <a:gd name="adj1" fmla="val 66813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3711563A-3434-4EF6-9B78-3CEC63B69200}"/>
              </a:ext>
            </a:extLst>
          </p:cNvPr>
          <p:cNvCxnSpPr>
            <a:cxnSpLocks/>
          </p:cNvCxnSpPr>
          <p:nvPr/>
        </p:nvCxnSpPr>
        <p:spPr>
          <a:xfrm flipV="1">
            <a:off x="4927694" y="2094514"/>
            <a:ext cx="0" cy="4017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9C48677B-D32B-4178-BA24-ACD5DF24D3EF}"/>
              </a:ext>
            </a:extLst>
          </p:cNvPr>
          <p:cNvCxnSpPr>
            <a:cxnSpLocks/>
          </p:cNvCxnSpPr>
          <p:nvPr/>
        </p:nvCxnSpPr>
        <p:spPr>
          <a:xfrm rot="5400000">
            <a:off x="2659910" y="3907752"/>
            <a:ext cx="793979" cy="387118"/>
          </a:xfrm>
          <a:prstGeom prst="bentConnector3">
            <a:avLst>
              <a:gd name="adj1" fmla="val 100438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橢圓 12">
            <a:extLst>
              <a:ext uri="{FF2B5EF4-FFF2-40B4-BE49-F238E27FC236}">
                <a16:creationId xmlns:a16="http://schemas.microsoft.com/office/drawing/2014/main" id="{8CF2F3F2-A64E-4216-9AA0-D5424F0C0A8F}"/>
              </a:ext>
            </a:extLst>
          </p:cNvPr>
          <p:cNvSpPr/>
          <p:nvPr/>
        </p:nvSpPr>
        <p:spPr>
          <a:xfrm>
            <a:off x="2743200" y="4424883"/>
            <a:ext cx="120140" cy="14683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8;p40">
            <a:extLst>
              <a:ext uri="{FF2B5EF4-FFF2-40B4-BE49-F238E27FC236}">
                <a16:creationId xmlns:a16="http://schemas.microsoft.com/office/drawing/2014/main" id="{D1AFA160-5F6D-4111-8537-9F4BD0301A55}"/>
              </a:ext>
            </a:extLst>
          </p:cNvPr>
          <p:cNvSpPr txBox="1">
            <a:spLocks/>
          </p:cNvSpPr>
          <p:nvPr/>
        </p:nvSpPr>
        <p:spPr>
          <a:xfrm>
            <a:off x="1509706" y="186908"/>
            <a:ext cx="6124586" cy="5798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altLang="zh-TW" sz="2400" b="1" dirty="0">
                <a:solidFill>
                  <a:srgbClr val="434343"/>
                </a:solidFill>
              </a:rPr>
              <a:t>Mini-Batch </a:t>
            </a:r>
            <a:r>
              <a:rPr lang="zh-TW" altLang="en-US" sz="2400" b="1" dirty="0">
                <a:solidFill>
                  <a:srgbClr val="434343"/>
                </a:solidFill>
              </a:rPr>
              <a:t>標準差</a:t>
            </a:r>
            <a:endParaRPr lang="en-US" sz="2400" b="1" dirty="0">
              <a:solidFill>
                <a:srgbClr val="434343"/>
              </a:solidFill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9887550-A295-407E-8150-BF354CD91B67}"/>
              </a:ext>
            </a:extLst>
          </p:cNvPr>
          <p:cNvSpPr txBox="1"/>
          <p:nvPr/>
        </p:nvSpPr>
        <p:spPr>
          <a:xfrm>
            <a:off x="761719" y="962264"/>
            <a:ext cx="7620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/>
              <a:t>       在</a:t>
            </a:r>
            <a:r>
              <a:rPr lang="en-US" altLang="zh-TW" sz="1200" dirty="0" err="1"/>
              <a:t>ProGAN</a:t>
            </a:r>
            <a:r>
              <a:rPr lang="zh-TW" altLang="en-US" sz="1200" dirty="0"/>
              <a:t>的</a:t>
            </a:r>
            <a:r>
              <a:rPr lang="en-US" altLang="zh-TW" sz="1200" dirty="0"/>
              <a:t>discriminator</a:t>
            </a:r>
            <a:r>
              <a:rPr lang="zh-TW" altLang="en-US" sz="1200" dirty="0"/>
              <a:t>的最後一個</a:t>
            </a:r>
            <a:r>
              <a:rPr lang="en-US" altLang="zh-TW" sz="1200" dirty="0"/>
              <a:t>Block</a:t>
            </a:r>
            <a:r>
              <a:rPr lang="zh-TW" altLang="en-US" sz="1200" dirty="0"/>
              <a:t>開始前，先對輸入的</a:t>
            </a:r>
            <a:r>
              <a:rPr lang="en-US" altLang="zh-TW" sz="1200" dirty="0"/>
              <a:t>feature maps</a:t>
            </a:r>
            <a:r>
              <a:rPr lang="zh-TW" altLang="en-US" sz="1200" dirty="0"/>
              <a:t>的每個元素取</a:t>
            </a:r>
            <a:r>
              <a:rPr lang="en-US" altLang="zh-TW" sz="1200" dirty="0"/>
              <a:t>mini-batch</a:t>
            </a:r>
            <a:r>
              <a:rPr lang="zh-TW" altLang="en-US" sz="1200" dirty="0"/>
              <a:t>範圍內標準差，在將這些標準差取平均後得到一個常數值，將此常數值複製同</a:t>
            </a:r>
            <a:r>
              <a:rPr lang="en-US" altLang="zh-TW" sz="1200" dirty="0"/>
              <a:t>feature maps</a:t>
            </a:r>
            <a:r>
              <a:rPr lang="zh-TW" altLang="en-US" sz="1200" dirty="0"/>
              <a:t>的寬高形成一個</a:t>
            </a:r>
            <a:r>
              <a:rPr lang="en-US" altLang="zh-TW" sz="1200" dirty="0"/>
              <a:t>channel</a:t>
            </a:r>
            <a:r>
              <a:rPr lang="zh-TW" altLang="en-US" sz="1200" dirty="0"/>
              <a:t>，最後將此</a:t>
            </a:r>
            <a:r>
              <a:rPr lang="en-US" altLang="zh-TW" sz="1200" dirty="0"/>
              <a:t>channel</a:t>
            </a:r>
            <a:r>
              <a:rPr lang="zh-TW" altLang="en-US" sz="1200" dirty="0"/>
              <a:t>接在</a:t>
            </a:r>
            <a:r>
              <a:rPr lang="en-US" altLang="zh-TW" sz="1200" dirty="0"/>
              <a:t>mini-batch</a:t>
            </a:r>
            <a:r>
              <a:rPr lang="zh-TW" altLang="en-US" sz="1200" dirty="0"/>
              <a:t>中每組</a:t>
            </a:r>
            <a:r>
              <a:rPr lang="en-US" altLang="zh-TW" sz="1200" dirty="0"/>
              <a:t>feature map</a:t>
            </a:r>
            <a:r>
              <a:rPr lang="zh-TW" altLang="en-US" sz="1200" dirty="0"/>
              <a:t>的後方，使每組</a:t>
            </a:r>
            <a:r>
              <a:rPr lang="en-US" altLang="zh-TW" sz="1200" dirty="0"/>
              <a:t>feature map</a:t>
            </a:r>
            <a:r>
              <a:rPr lang="zh-TW" altLang="en-US" sz="1200" dirty="0"/>
              <a:t>多出一個</a:t>
            </a:r>
            <a:r>
              <a:rPr lang="en-US" altLang="zh-TW" sz="1200" dirty="0"/>
              <a:t>channel</a:t>
            </a:r>
            <a:r>
              <a:rPr lang="zh-TW" altLang="en-US" sz="1200" dirty="0"/>
              <a:t>。</a:t>
            </a:r>
            <a:endParaRPr lang="en-US" altLang="zh-TW" sz="1200" dirty="0"/>
          </a:p>
          <a:p>
            <a:endParaRPr lang="en-US" altLang="zh-TW" sz="600" dirty="0"/>
          </a:p>
          <a:p>
            <a:r>
              <a:rPr lang="zh-TW" altLang="en-US" sz="1200" dirty="0"/>
              <a:t>       這個技巧可以</a:t>
            </a:r>
            <a:r>
              <a:rPr lang="zh-TW" altLang="en-US" sz="1200" b="1" dirty="0">
                <a:solidFill>
                  <a:srgbClr val="0070C0"/>
                </a:solidFill>
              </a:rPr>
              <a:t>迫使</a:t>
            </a:r>
            <a:r>
              <a:rPr lang="en-US" altLang="zh-TW" sz="1200" b="1" dirty="0">
                <a:solidFill>
                  <a:srgbClr val="0070C0"/>
                </a:solidFill>
              </a:rPr>
              <a:t>generator</a:t>
            </a:r>
            <a:r>
              <a:rPr lang="zh-TW" altLang="en-US" sz="1200" b="1" dirty="0">
                <a:solidFill>
                  <a:srgbClr val="0070C0"/>
                </a:solidFill>
              </a:rPr>
              <a:t>學習真實</a:t>
            </a:r>
            <a:r>
              <a:rPr lang="en-US" altLang="zh-TW" sz="1200" b="1" dirty="0">
                <a:solidFill>
                  <a:srgbClr val="0070C0"/>
                </a:solidFill>
              </a:rPr>
              <a:t>data</a:t>
            </a:r>
            <a:r>
              <a:rPr lang="zh-TW" altLang="en-US" sz="1200" b="1" dirty="0">
                <a:solidFill>
                  <a:srgbClr val="0070C0"/>
                </a:solidFill>
              </a:rPr>
              <a:t>中的</a:t>
            </a:r>
            <a:r>
              <a:rPr lang="zh-TW" altLang="en-US" sz="1200" b="1" u="sng" dirty="0">
                <a:solidFill>
                  <a:srgbClr val="0070C0"/>
                </a:solidFill>
              </a:rPr>
              <a:t>統計特徵</a:t>
            </a:r>
            <a:r>
              <a:rPr lang="zh-TW" altLang="en-US" sz="1200" dirty="0"/>
              <a:t>。</a:t>
            </a:r>
            <a:endParaRPr lang="en-US" altLang="zh-TW" sz="12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ED316D4B-3968-4A14-9D81-CC42CE318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43" y="1937622"/>
            <a:ext cx="4795652" cy="317330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0C55846-E118-4E92-9756-67CDD3BED68E}"/>
              </a:ext>
            </a:extLst>
          </p:cNvPr>
          <p:cNvSpPr/>
          <p:nvPr/>
        </p:nvSpPr>
        <p:spPr>
          <a:xfrm>
            <a:off x="2596362" y="4603537"/>
            <a:ext cx="640749" cy="1019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E74670F6-3266-49EF-BEAF-E8AADCF605C0}"/>
              </a:ext>
            </a:extLst>
          </p:cNvPr>
          <p:cNvCxnSpPr>
            <a:cxnSpLocks/>
          </p:cNvCxnSpPr>
          <p:nvPr/>
        </p:nvCxnSpPr>
        <p:spPr>
          <a:xfrm flipH="1">
            <a:off x="3123644" y="1885594"/>
            <a:ext cx="1286169" cy="26659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87F28F91-5183-4C84-83C3-E968A8802695}"/>
              </a:ext>
            </a:extLst>
          </p:cNvPr>
          <p:cNvSpPr/>
          <p:nvPr/>
        </p:nvSpPr>
        <p:spPr>
          <a:xfrm>
            <a:off x="5326213" y="2162523"/>
            <a:ext cx="1294844" cy="32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FE8FF78-A384-4D4D-961A-186B9CEC5622}"/>
              </a:ext>
            </a:extLst>
          </p:cNvPr>
          <p:cNvSpPr/>
          <p:nvPr/>
        </p:nvSpPr>
        <p:spPr>
          <a:xfrm>
            <a:off x="5326213" y="2571750"/>
            <a:ext cx="1294844" cy="32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FB960B-DE75-4281-91D7-E1B0891AF678}"/>
              </a:ext>
            </a:extLst>
          </p:cNvPr>
          <p:cNvSpPr/>
          <p:nvPr/>
        </p:nvSpPr>
        <p:spPr>
          <a:xfrm>
            <a:off x="5326213" y="2994921"/>
            <a:ext cx="1294844" cy="32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BA72B5-5518-4CFA-85FC-13ECCB5B09AD}"/>
              </a:ext>
            </a:extLst>
          </p:cNvPr>
          <p:cNvSpPr/>
          <p:nvPr/>
        </p:nvSpPr>
        <p:spPr>
          <a:xfrm>
            <a:off x="5326213" y="3418092"/>
            <a:ext cx="1294844" cy="32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FB3951-C272-439E-A2DB-EDE0F00998D2}"/>
              </a:ext>
            </a:extLst>
          </p:cNvPr>
          <p:cNvSpPr/>
          <p:nvPr/>
        </p:nvSpPr>
        <p:spPr>
          <a:xfrm>
            <a:off x="5326213" y="3841263"/>
            <a:ext cx="1294844" cy="32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99C7FB91-BC27-4F55-8626-FCCD4C718D63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6621057" y="2326047"/>
            <a:ext cx="447188" cy="668874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4E49A736-039E-4AAC-B0D7-F48C77122323}"/>
              </a:ext>
            </a:extLst>
          </p:cNvPr>
          <p:cNvCxnSpPr>
            <a:cxnSpLocks/>
            <a:stCxn id="19" idx="3"/>
          </p:cNvCxnSpPr>
          <p:nvPr/>
        </p:nvCxnSpPr>
        <p:spPr>
          <a:xfrm>
            <a:off x="6621057" y="2735274"/>
            <a:ext cx="365813" cy="285511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>
            <a:extLst>
              <a:ext uri="{FF2B5EF4-FFF2-40B4-BE49-F238E27FC236}">
                <a16:creationId xmlns:a16="http://schemas.microsoft.com/office/drawing/2014/main" id="{8FA3B84C-D0F5-41C4-BF21-F33453A33609}"/>
              </a:ext>
            </a:extLst>
          </p:cNvPr>
          <p:cNvSpPr/>
          <p:nvPr/>
        </p:nvSpPr>
        <p:spPr>
          <a:xfrm>
            <a:off x="6986870" y="2994921"/>
            <a:ext cx="1294844" cy="327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8F5EB4B8-7EAF-445C-B607-4C35E2C67FE2}"/>
              </a:ext>
            </a:extLst>
          </p:cNvPr>
          <p:cNvCxnSpPr>
            <a:cxnSpLocks/>
            <a:stCxn id="20" idx="3"/>
            <a:endCxn id="29" idx="1"/>
          </p:cNvCxnSpPr>
          <p:nvPr/>
        </p:nvCxnSpPr>
        <p:spPr>
          <a:xfrm>
            <a:off x="6621057" y="3158445"/>
            <a:ext cx="365813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9B4D9F33-69FB-4C3E-B363-2103CA9003B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6621057" y="3296106"/>
            <a:ext cx="365813" cy="28551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單箭頭接點 39">
            <a:extLst>
              <a:ext uri="{FF2B5EF4-FFF2-40B4-BE49-F238E27FC236}">
                <a16:creationId xmlns:a16="http://schemas.microsoft.com/office/drawing/2014/main" id="{48246220-FF94-4A33-8D55-76776A559E1D}"/>
              </a:ext>
            </a:extLst>
          </p:cNvPr>
          <p:cNvCxnSpPr>
            <a:cxnSpLocks/>
            <a:stCxn id="23" idx="3"/>
          </p:cNvCxnSpPr>
          <p:nvPr/>
        </p:nvCxnSpPr>
        <p:spPr>
          <a:xfrm flipV="1">
            <a:off x="6621057" y="3351538"/>
            <a:ext cx="447188" cy="653249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EFB8AAB7-9A11-4F57-B4CD-011C5E48FC18}"/>
              </a:ext>
            </a:extLst>
          </p:cNvPr>
          <p:cNvSpPr txBox="1"/>
          <p:nvPr/>
        </p:nvSpPr>
        <p:spPr>
          <a:xfrm>
            <a:off x="5468528" y="4257549"/>
            <a:ext cx="10102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Mini-batch</a:t>
            </a:r>
            <a:endParaRPr lang="zh-TW" altLang="en-US" dirty="0"/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A5103EE8-77C5-4EA8-B39D-1594ACCD5451}"/>
              </a:ext>
            </a:extLst>
          </p:cNvPr>
          <p:cNvSpPr txBox="1"/>
          <p:nvPr/>
        </p:nvSpPr>
        <p:spPr>
          <a:xfrm>
            <a:off x="7153730" y="337038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取標準差</a:t>
            </a:r>
          </a:p>
        </p:txBody>
      </p:sp>
      <p:sp>
        <p:nvSpPr>
          <p:cNvPr id="45" name="橢圓 44">
            <a:extLst>
              <a:ext uri="{FF2B5EF4-FFF2-40B4-BE49-F238E27FC236}">
                <a16:creationId xmlns:a16="http://schemas.microsoft.com/office/drawing/2014/main" id="{E1EAAD1D-15CC-48B9-A91B-7522B4B7B03B}"/>
              </a:ext>
            </a:extLst>
          </p:cNvPr>
          <p:cNvSpPr/>
          <p:nvPr/>
        </p:nvSpPr>
        <p:spPr>
          <a:xfrm>
            <a:off x="8636205" y="3089614"/>
            <a:ext cx="173536" cy="137661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7" name="直線單箭頭接點 46">
            <a:extLst>
              <a:ext uri="{FF2B5EF4-FFF2-40B4-BE49-F238E27FC236}">
                <a16:creationId xmlns:a16="http://schemas.microsoft.com/office/drawing/2014/main" id="{9824C98E-3429-48D4-9F10-48F613E546BB}"/>
              </a:ext>
            </a:extLst>
          </p:cNvPr>
          <p:cNvCxnSpPr>
            <a:stCxn id="29" idx="3"/>
            <a:endCxn id="45" idx="2"/>
          </p:cNvCxnSpPr>
          <p:nvPr/>
        </p:nvCxnSpPr>
        <p:spPr>
          <a:xfrm>
            <a:off x="8281714" y="3158445"/>
            <a:ext cx="35449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FA825C8D-5B4A-471A-99C7-8513C4323023}"/>
              </a:ext>
            </a:extLst>
          </p:cNvPr>
          <p:cNvSpPr txBox="1"/>
          <p:nvPr/>
        </p:nvSpPr>
        <p:spPr>
          <a:xfrm>
            <a:off x="8361335" y="274742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取平均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DE597A52-47C3-4BEF-84A6-C5A1D70EA2C6}"/>
              </a:ext>
            </a:extLst>
          </p:cNvPr>
          <p:cNvSpPr/>
          <p:nvPr/>
        </p:nvSpPr>
        <p:spPr>
          <a:xfrm>
            <a:off x="7605135" y="4388577"/>
            <a:ext cx="1289536" cy="457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50" name="直線單箭頭接點 49">
            <a:extLst>
              <a:ext uri="{FF2B5EF4-FFF2-40B4-BE49-F238E27FC236}">
                <a16:creationId xmlns:a16="http://schemas.microsoft.com/office/drawing/2014/main" id="{9E4DAEC2-2408-4B16-B40F-532241465975}"/>
              </a:ext>
            </a:extLst>
          </p:cNvPr>
          <p:cNvCxnSpPr>
            <a:cxnSpLocks/>
            <a:stCxn id="45" idx="4"/>
            <a:endCxn id="49" idx="0"/>
          </p:cNvCxnSpPr>
          <p:nvPr/>
        </p:nvCxnSpPr>
        <p:spPr>
          <a:xfrm flipH="1">
            <a:off x="8249903" y="3227275"/>
            <a:ext cx="473070" cy="1161302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文字方塊 52">
            <a:extLst>
              <a:ext uri="{FF2B5EF4-FFF2-40B4-BE49-F238E27FC236}">
                <a16:creationId xmlns:a16="http://schemas.microsoft.com/office/drawing/2014/main" id="{028CE5FB-A5E7-413E-937C-98814D005EE2}"/>
              </a:ext>
            </a:extLst>
          </p:cNvPr>
          <p:cNvSpPr txBox="1"/>
          <p:nvPr/>
        </p:nvSpPr>
        <p:spPr>
          <a:xfrm>
            <a:off x="7532150" y="4449648"/>
            <a:ext cx="1499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複製成</a:t>
            </a:r>
            <a:r>
              <a:rPr lang="en-US" altLang="zh-TW" dirty="0"/>
              <a:t>1 channel</a:t>
            </a:r>
            <a:endParaRPr lang="zh-TW" altLang="en-US" dirty="0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79523542-A4C1-4E4A-8043-2022B1C1880B}"/>
              </a:ext>
            </a:extLst>
          </p:cNvPr>
          <p:cNvSpPr/>
          <p:nvPr/>
        </p:nvSpPr>
        <p:spPr>
          <a:xfrm>
            <a:off x="5326213" y="4145451"/>
            <a:ext cx="1289536" cy="457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81872A77-DEBF-4413-841C-9C9962276A7B}"/>
              </a:ext>
            </a:extLst>
          </p:cNvPr>
          <p:cNvSpPr/>
          <p:nvPr/>
        </p:nvSpPr>
        <p:spPr>
          <a:xfrm>
            <a:off x="5326213" y="3722280"/>
            <a:ext cx="1289536" cy="457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7201385-380A-4674-BE8C-2F2173E4EA36}"/>
              </a:ext>
            </a:extLst>
          </p:cNvPr>
          <p:cNvSpPr/>
          <p:nvPr/>
        </p:nvSpPr>
        <p:spPr>
          <a:xfrm>
            <a:off x="5326213" y="3290022"/>
            <a:ext cx="1289536" cy="457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AF239BD1-6D64-4282-8898-19CB60A9626D}"/>
              </a:ext>
            </a:extLst>
          </p:cNvPr>
          <p:cNvSpPr/>
          <p:nvPr/>
        </p:nvSpPr>
        <p:spPr>
          <a:xfrm>
            <a:off x="5326213" y="2859964"/>
            <a:ext cx="1289536" cy="457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C60AFD1-DC3C-4C73-94C2-5E58EC3CB842}"/>
              </a:ext>
            </a:extLst>
          </p:cNvPr>
          <p:cNvSpPr/>
          <p:nvPr/>
        </p:nvSpPr>
        <p:spPr>
          <a:xfrm>
            <a:off x="5333298" y="2450738"/>
            <a:ext cx="1289536" cy="45719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6" name="接點: 肘形 65">
            <a:extLst>
              <a:ext uri="{FF2B5EF4-FFF2-40B4-BE49-F238E27FC236}">
                <a16:creationId xmlns:a16="http://schemas.microsoft.com/office/drawing/2014/main" id="{8BDADFE5-0C6D-4BB5-80DB-D2765A95A484}"/>
              </a:ext>
            </a:extLst>
          </p:cNvPr>
          <p:cNvCxnSpPr>
            <a:cxnSpLocks/>
            <a:stCxn id="53" idx="1"/>
            <a:endCxn id="57" idx="1"/>
          </p:cNvCxnSpPr>
          <p:nvPr/>
        </p:nvCxnSpPr>
        <p:spPr>
          <a:xfrm rot="10800000">
            <a:off x="5326214" y="4168311"/>
            <a:ext cx="2205937" cy="435226"/>
          </a:xfrm>
          <a:prstGeom prst="bentConnector3">
            <a:avLst>
              <a:gd name="adj1" fmla="val 10764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接點: 肘形 68">
            <a:extLst>
              <a:ext uri="{FF2B5EF4-FFF2-40B4-BE49-F238E27FC236}">
                <a16:creationId xmlns:a16="http://schemas.microsoft.com/office/drawing/2014/main" id="{DC597D8B-9426-42A8-826F-288B3DB58B92}"/>
              </a:ext>
            </a:extLst>
          </p:cNvPr>
          <p:cNvCxnSpPr>
            <a:cxnSpLocks/>
            <a:stCxn id="53" idx="1"/>
            <a:endCxn id="58" idx="1"/>
          </p:cNvCxnSpPr>
          <p:nvPr/>
        </p:nvCxnSpPr>
        <p:spPr>
          <a:xfrm rot="10800000">
            <a:off x="5326214" y="3745141"/>
            <a:ext cx="2205937" cy="858397"/>
          </a:xfrm>
          <a:prstGeom prst="bentConnector3">
            <a:avLst>
              <a:gd name="adj1" fmla="val 108850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接點: 肘形 71">
            <a:extLst>
              <a:ext uri="{FF2B5EF4-FFF2-40B4-BE49-F238E27FC236}">
                <a16:creationId xmlns:a16="http://schemas.microsoft.com/office/drawing/2014/main" id="{E6CB7685-A8B2-4A8F-B0D2-48C8FA855B11}"/>
              </a:ext>
            </a:extLst>
          </p:cNvPr>
          <p:cNvCxnSpPr>
            <a:cxnSpLocks/>
            <a:stCxn id="53" idx="1"/>
            <a:endCxn id="59" idx="1"/>
          </p:cNvCxnSpPr>
          <p:nvPr/>
        </p:nvCxnSpPr>
        <p:spPr>
          <a:xfrm rot="10800000">
            <a:off x="5326214" y="3312883"/>
            <a:ext cx="2205937" cy="1290655"/>
          </a:xfrm>
          <a:prstGeom prst="bentConnector3">
            <a:avLst>
              <a:gd name="adj1" fmla="val 110363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接點: 肘形 75">
            <a:extLst>
              <a:ext uri="{FF2B5EF4-FFF2-40B4-BE49-F238E27FC236}">
                <a16:creationId xmlns:a16="http://schemas.microsoft.com/office/drawing/2014/main" id="{B2D34BE6-F56C-4576-8200-8D1BA4DFD41D}"/>
              </a:ext>
            </a:extLst>
          </p:cNvPr>
          <p:cNvCxnSpPr>
            <a:cxnSpLocks/>
            <a:stCxn id="53" idx="1"/>
            <a:endCxn id="60" idx="1"/>
          </p:cNvCxnSpPr>
          <p:nvPr/>
        </p:nvCxnSpPr>
        <p:spPr>
          <a:xfrm rot="10800000">
            <a:off x="5326214" y="2882825"/>
            <a:ext cx="2205937" cy="1720713"/>
          </a:xfrm>
          <a:prstGeom prst="bentConnector3">
            <a:avLst>
              <a:gd name="adj1" fmla="val 111876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接點: 肘形 79">
            <a:extLst>
              <a:ext uri="{FF2B5EF4-FFF2-40B4-BE49-F238E27FC236}">
                <a16:creationId xmlns:a16="http://schemas.microsoft.com/office/drawing/2014/main" id="{4C1BBEE7-8C8D-4127-9EFB-E95AB8CC43A0}"/>
              </a:ext>
            </a:extLst>
          </p:cNvPr>
          <p:cNvCxnSpPr>
            <a:cxnSpLocks/>
            <a:stCxn id="53" idx="1"/>
            <a:endCxn id="61" idx="1"/>
          </p:cNvCxnSpPr>
          <p:nvPr/>
        </p:nvCxnSpPr>
        <p:spPr>
          <a:xfrm rot="10800000">
            <a:off x="5333298" y="2473599"/>
            <a:ext cx="2198852" cy="2129939"/>
          </a:xfrm>
          <a:prstGeom prst="bentConnector3">
            <a:avLst>
              <a:gd name="adj1" fmla="val 113735"/>
            </a:avLst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接點 84">
            <a:extLst>
              <a:ext uri="{FF2B5EF4-FFF2-40B4-BE49-F238E27FC236}">
                <a16:creationId xmlns:a16="http://schemas.microsoft.com/office/drawing/2014/main" id="{C4ECE3BE-F3C8-4F90-B786-9C1BFDF1FDE5}"/>
              </a:ext>
            </a:extLst>
          </p:cNvPr>
          <p:cNvCxnSpPr>
            <a:endCxn id="53" idx="1"/>
          </p:cNvCxnSpPr>
          <p:nvPr/>
        </p:nvCxnSpPr>
        <p:spPr>
          <a:xfrm flipH="1">
            <a:off x="7532150" y="4411436"/>
            <a:ext cx="72985" cy="192101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D81ED7E3-5476-445E-9F4A-77645C2E9EE6}"/>
              </a:ext>
            </a:extLst>
          </p:cNvPr>
          <p:cNvSpPr/>
          <p:nvPr/>
        </p:nvSpPr>
        <p:spPr>
          <a:xfrm>
            <a:off x="3684298" y="4603537"/>
            <a:ext cx="215772" cy="10195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1192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3051</TotalTime>
  <Words>1687</Words>
  <Application>Microsoft Office PowerPoint</Application>
  <PresentationFormat>如螢幕大小 (16:9)</PresentationFormat>
  <Paragraphs>170</Paragraphs>
  <Slides>26</Slides>
  <Notes>26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26</vt:i4>
      </vt:variant>
    </vt:vector>
  </HeadingPairs>
  <TitlesOfParts>
    <vt:vector size="36" baseType="lpstr">
      <vt:lpstr>微軟正黑體</vt:lpstr>
      <vt:lpstr>Arial</vt:lpstr>
      <vt:lpstr>Exo 2</vt:lpstr>
      <vt:lpstr>新細明體</vt:lpstr>
      <vt:lpstr>Roboto Condensed Light</vt:lpstr>
      <vt:lpstr>Fira Sans Extra Condensed Medium</vt:lpstr>
      <vt:lpstr>Proxima Nova</vt:lpstr>
      <vt:lpstr>Proxima Nova Semibold</vt:lpstr>
      <vt:lpstr>Tech Newsletter XL by Slidesgo</vt:lpstr>
      <vt:lpstr>Slidesgo Final Pages</vt:lpstr>
      <vt:lpstr>PROGRESSIVE GROWING GANS</vt:lpstr>
      <vt:lpstr>TABLE OF CONTENTS</vt:lpstr>
      <vt:lpstr>簡介</vt:lpstr>
      <vt:lpstr>PowerPoint 簡報</vt:lpstr>
      <vt:lpstr>何謂GAN</vt:lpstr>
      <vt:lpstr>PowerPoint 簡報</vt:lpstr>
      <vt:lpstr>ProGAN模型細節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評估生成圖片的品質</vt:lpstr>
      <vt:lpstr>PowerPoint 簡報</vt:lpstr>
      <vt:lpstr>成果展示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參考資料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PROGRESSIVE GROWING GANS</dc:title>
  <cp:lastModifiedBy>ezioa</cp:lastModifiedBy>
  <cp:revision>190</cp:revision>
  <dcterms:modified xsi:type="dcterms:W3CDTF">2021-06-25T06:16:11Z</dcterms:modified>
</cp:coreProperties>
</file>